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18" r:id="rId6"/>
    <p:sldId id="319" r:id="rId7"/>
    <p:sldId id="320" r:id="rId8"/>
    <p:sldId id="310" r:id="rId9"/>
    <p:sldId id="311" r:id="rId10"/>
    <p:sldId id="313" r:id="rId11"/>
    <p:sldId id="314" r:id="rId12"/>
    <p:sldId id="315" r:id="rId13"/>
    <p:sldId id="316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5394" autoAdjust="0"/>
  </p:normalViewPr>
  <p:slideViewPr>
    <p:cSldViewPr snapToGrid="0" showGuides="1">
      <p:cViewPr varScale="1">
        <p:scale>
          <a:sx n="64" d="100"/>
          <a:sy n="64" d="100"/>
        </p:scale>
        <p:origin x="-701" y="-62"/>
      </p:cViewPr>
      <p:guideLst>
        <p:guide orient="horz" pos="2166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602020203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6020202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TextBox 7"/>
          <p:cNvSpPr>
            <a:spLocks noChangeArrowheads="1"/>
          </p:cNvSpPr>
          <p:nvPr/>
        </p:nvSpPr>
        <p:spPr bwMode="auto">
          <a:xfrm>
            <a:off x="1461248" y="1996372"/>
            <a:ext cx="9592235" cy="147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微软雅黑" panose="020B0503020204020204" charset="-122"/>
              </a:rPr>
              <a:t>沈阳市体育局</a:t>
            </a:r>
            <a:endParaRPr sz="4800" b="1" dirty="0" smtClean="0"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微软雅黑" panose="020B050302020402020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8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微软雅黑" panose="020B0503020204020204" charset="-122"/>
              </a:rPr>
              <a:t>202</a:t>
            </a:r>
            <a:r>
              <a:rPr lang="en-US" sz="48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微软雅黑" panose="020B0503020204020204" charset="-122"/>
              </a:rPr>
              <a:t>5</a:t>
            </a:r>
            <a:r>
              <a:rPr sz="4800" b="1" dirty="0" smtClean="0"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微软雅黑" panose="020B0503020204020204" charset="-122"/>
              </a:rPr>
              <a:t>年政府信息公开工作年度报告</a:t>
            </a:r>
            <a:endParaRPr sz="4800" b="1" dirty="0" smtClean="0"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微软雅黑" panose="020B0503020204020204" charset="-122"/>
            </a:endParaRPr>
          </a:p>
        </p:txBody>
      </p: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928740" y="3907363"/>
            <a:ext cx="4392488" cy="24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2025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月</a:t>
            </a:r>
            <a:r>
              <a:rPr lang="en-US" altLang="zh-CN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16</a:t>
            </a:r>
            <a:r>
              <a:rPr lang="zh-CN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日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640708" y="3763635"/>
            <a:ext cx="48731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经典云端大气音乐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900862" y="39332"/>
            <a:ext cx="503802" cy="50380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vide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6939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四、政府信息公开行政复议、行政诉讼情况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064845" y="1591405"/>
          <a:ext cx="9732105" cy="37719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  <a:gridCol w="648807"/>
              </a:tblGrid>
              <a:tr h="72066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行政复议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行政诉讼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2327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未经复议直接起诉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复议后起诉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607288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结果维持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结果纠正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其他结果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尚未审结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66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0" y="0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5161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五、存在的主要问题及改进情况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51798" y="1494691"/>
            <a:ext cx="3842238" cy="4062047"/>
            <a:chOff x="1301262" y="1494691"/>
            <a:chExt cx="3842238" cy="4062047"/>
          </a:xfrm>
        </p:grpSpPr>
        <p:sp>
          <p:nvSpPr>
            <p:cNvPr id="10" name="圆角矩形 9"/>
            <p:cNvSpPr/>
            <p:nvPr/>
          </p:nvSpPr>
          <p:spPr>
            <a:xfrm>
              <a:off x="1301262" y="1494691"/>
              <a:ext cx="3842238" cy="406204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80992" y="1661696"/>
              <a:ext cx="3082290" cy="2870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fontAlgn="auto"/>
              <a:r>
                <a:rPr lang="en-US" altLang="zh-CN" sz="2400" dirty="0" smtClean="0"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2025</a:t>
              </a:r>
              <a:r>
                <a:rPr lang="zh-CN" altLang="en-US" sz="2400" dirty="0" smtClean="0"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年市体育局政务公开工作逐步规范化、标准化，但仍存在一些不足之处。政务公开的渠道仍需拓展，栏目设置仍需丰富多样化，在体育赛事活动信息发布、公众参与等集约化、便捷化仍有改善空间</a:t>
              </a:r>
              <a:endParaRPr lang="zh-CN" altLang="en-US" sz="24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68720" y="1506220"/>
            <a:ext cx="4236720" cy="4023995"/>
            <a:chOff x="6101863" y="1567962"/>
            <a:chExt cx="4730262" cy="4023947"/>
          </a:xfrm>
        </p:grpSpPr>
        <p:sp>
          <p:nvSpPr>
            <p:cNvPr id="11" name="圆角矩形 10"/>
            <p:cNvSpPr/>
            <p:nvPr/>
          </p:nvSpPr>
          <p:spPr>
            <a:xfrm>
              <a:off x="6101863" y="1567962"/>
              <a:ext cx="4730262" cy="402394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23666" y="1723535"/>
              <a:ext cx="3644117" cy="32225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indent="457200" fontAlgn="auto"/>
              <a:r>
                <a:rPr lang="zh-CN" altLang="en-US" sz="2400" dirty="0" smtClean="0">
                  <a:latin typeface="思源黑体 Normal" panose="020B0400000000000000" charset="-122"/>
                  <a:ea typeface="思源黑体 Normal" panose="020B0400000000000000" charset="-122"/>
                </a:rPr>
                <a:t>积极沟通推进与盛京银行合作，在盛情社区微信小程序搭建体育板块，涵盖热门赛事购票、三大球、户外运动、时尚运动、科学健身等内容，为公众了解体育赛事活动信息、参与体育事业发展提供更多渠道</a:t>
              </a:r>
              <a:endParaRPr lang="zh-CN" altLang="en-US" sz="2400" dirty="0" smtClean="0"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03389" y="1661746"/>
            <a:ext cx="729762" cy="1644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存</a:t>
            </a:r>
            <a:endParaRPr lang="en-US" altLang="zh-CN" sz="2400" b="1" kern="100" dirty="0" smtClean="0"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</a:endParaRPr>
          </a:p>
          <a:p>
            <a:pPr algn="ctr"/>
            <a:r>
              <a:rPr lang="zh-CN" altLang="zh-CN" sz="24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在</a:t>
            </a:r>
            <a:endParaRPr lang="en-US" altLang="zh-CN" sz="2400" b="1" kern="100" dirty="0" smtClean="0"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</a:endParaRPr>
          </a:p>
          <a:p>
            <a:pPr algn="ctr"/>
            <a:r>
              <a:rPr lang="zh-CN" altLang="zh-CN" sz="24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问</a:t>
            </a:r>
            <a:endParaRPr lang="en-US" altLang="zh-CN" sz="2400" b="1" kern="100" dirty="0" smtClean="0"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</a:endParaRPr>
          </a:p>
          <a:p>
            <a:pPr algn="ctr"/>
            <a:r>
              <a:rPr lang="zh-CN" altLang="zh-CN" sz="2400" b="1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题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10110" y="1662089"/>
            <a:ext cx="729762" cy="1644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改进情况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5213839" y="2294792"/>
            <a:ext cx="852854" cy="232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0" y="1132205"/>
            <a:ext cx="26155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一、总体情况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7093" y="1910947"/>
            <a:ext cx="8897814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2025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年，在市委、市政府统筹部署及市政务公开办的科学指导下，市体育局严格遵循《中华人民共和国政府信息公开条例》及国家、省、市政务公开工作要求，完善制度体系，健全工作机制，强化责任链条，严格公开流程，持续深化政务公开实践。稳步推进主动公开工作，依法依规做好依申请公开工作，组织开展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“5·15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政务公开日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活动，不断推动公开服务提质增效，提升政务公开工作的制度化、规范化、便民化水平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9525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5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63959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一、总体情况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6000" y="1842135"/>
            <a:ext cx="91014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坚持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以公开为常态、不公开为例外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原则，认真梳理主动公开内容与范围，明确责任部门，组织开展政务公开培训，强化相关人员依法行政意识，推动形成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全员参与、规范高效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的政务公开工作格局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8625" y="1487831"/>
            <a:ext cx="34200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Normal" panose="020B0400000000000000" charset="-122"/>
                <a:ea typeface="思源黑体 Normal" panose="020B0400000000000000" charset="-122"/>
              </a:rPr>
              <a:t>（一）主动公开方面</a:t>
            </a:r>
            <a:endParaRPr lang="zh-CN" altLang="en-US" sz="2400" b="1" dirty="0" smtClean="0"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6345" y="3514090"/>
            <a:ext cx="868045" cy="1566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latin typeface="方正小标宋_GBK" panose="02000000000000000000" charset="-122"/>
                <a:ea typeface="方正小标宋_GBK" panose="02000000000000000000" charset="-122"/>
                <a:sym typeface="+mn-ea"/>
              </a:rPr>
              <a:t>稳步推进主动公开</a:t>
            </a:r>
            <a:endParaRPr lang="zh-CN" altLang="en-US" b="1">
              <a:latin typeface="方正小标宋_GBK" panose="02000000000000000000" charset="-122"/>
              <a:ea typeface="方正小标宋_GBK" panose="02000000000000000000" charset="-122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4032250" y="3604260"/>
            <a:ext cx="54375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通过局门户网站公开信息</a:t>
            </a:r>
            <a:r>
              <a:rPr 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829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endParaRPr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通过市体育局微信公众号公开信息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164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endParaRPr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通过线下方式公开信息</a:t>
            </a:r>
            <a:r>
              <a:rPr 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700</a:t>
            </a:r>
            <a:r>
              <a:rPr 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余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  <a:endParaRPr sz="20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五角星 5"/>
          <p:cNvSpPr/>
          <p:nvPr/>
        </p:nvSpPr>
        <p:spPr>
          <a:xfrm>
            <a:off x="3651250" y="3792220"/>
            <a:ext cx="234315" cy="234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651250" y="4255135"/>
            <a:ext cx="234315" cy="234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651250" y="4718050"/>
            <a:ext cx="234315" cy="234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一、总体情况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8000" y="1176046"/>
            <a:ext cx="34200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Normal" panose="020B0400000000000000" charset="-122"/>
                <a:ea typeface="思源黑体 Normal" panose="020B0400000000000000" charset="-122"/>
              </a:rPr>
              <a:t>（二）依申请公开方面</a:t>
            </a:r>
            <a:endParaRPr lang="zh-CN" altLang="en-US" sz="2400" b="1" dirty="0" smtClean="0"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3135" y="1526540"/>
            <a:ext cx="10260000" cy="157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ts val="29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市体育局按照《条例》要求，依法依规做好政府信息依申请公开工作，及时查收相关申请，认真全面对申请内容进行检索查找，主动与申请人沟通，按时答复相关申请。全年共受理政府信息公开申请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3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件，按时答复完结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件，结转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2026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年度办理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1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件。本年度未收到关于政府信息依申请公开答复的行政复议和行政诉讼。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6000" y="3661210"/>
            <a:ext cx="1026000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ts val="29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市体育局稳步推进规范化体系建设，严格落实保密审查制度，常态化开展涉密信息排查，筑牢保密安全防线，杜绝泄密风险。加强对门户网站、微信公众等各类阵地的管理，严格履行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三审三校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审核程序，确保内容准确、导向鲜明。每月对网站和政务新媒体错链、错敏词等情况进行自查清理，年初以来累计清理信息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120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余条，保障信息发布的时效性、准确性、权威性。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8000" y="3253975"/>
            <a:ext cx="4001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Normal" panose="020B0400000000000000" charset="-122"/>
                <a:ea typeface="思源黑体 Normal" panose="020B0400000000000000" charset="-122"/>
              </a:rPr>
              <a:t>（三）政府信息管理方面</a:t>
            </a:r>
            <a:endParaRPr lang="zh-CN" altLang="en-US" sz="2400" b="1" dirty="0" smtClean="0"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0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23164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一、总体情况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6000" y="1604010"/>
            <a:ext cx="10260000" cy="19107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 fontAlgn="auto">
              <a:lnSpc>
                <a:spcPts val="29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局门户网站开设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跟着赛事来旅游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专题专栏，滚动展示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2025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年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218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项沈阳体育精品赛事，持续宣传推介沈阳体育赛事活动开展情况，专栏建设情况得到市政府办公厅通报表扬；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“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沈阳体育发布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”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微信公众号发布新闻平均阅读人次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400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人次，常读用户维持在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1300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上下，信息公开效率和覆盖面进一步提升，公众号建设情况作为典型案例参评省先进网站评选，并得到市政府办公厅通报表扬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8785" y="1221131"/>
            <a:ext cx="400198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思源黑体 Normal" panose="020B0400000000000000" charset="-122"/>
                <a:ea typeface="思源黑体 Normal" panose="020B0400000000000000" charset="-122"/>
              </a:rPr>
              <a:t>（四）平台建设方面</a:t>
            </a:r>
            <a:endParaRPr lang="zh-CN" altLang="en-US" sz="2400" b="1" dirty="0" smtClean="0"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  <p:sp>
        <p:nvSpPr>
          <p:cNvPr id="2" name="TextBox 24"/>
          <p:cNvSpPr txBox="1"/>
          <p:nvPr/>
        </p:nvSpPr>
        <p:spPr>
          <a:xfrm>
            <a:off x="966000" y="3982837"/>
            <a:ext cx="10260000" cy="1950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ts val="29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一是强化组织保障，按照沈阳市体育局政务公开领导小组工作部署，将政务公开工作纳入全局绩效考核内容，分值权重占</a:t>
            </a:r>
            <a:r>
              <a:rPr lang="en-US" altLang="zh-CN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5.5%</a:t>
            </a: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  <a:p>
            <a:pPr indent="457200" fontAlgn="auto">
              <a:lnSpc>
                <a:spcPts val="2900"/>
              </a:lnSpc>
            </a:pPr>
            <a:r>
              <a:rPr lang="zh-CN" altLang="en-US" sz="2000" dirty="0" smtClean="0"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二是加强督促指导，按照政务公开工作相关要求，根据法律法规规定，健全完善主动公开项目和内容，明确工作职责，扎实做好局本级政务公开工作，同时指导所属事业单位做好政务公开工作。</a:t>
            </a:r>
            <a:endParaRPr lang="zh-CN" altLang="en-US" sz="2000" dirty="0" smtClean="0"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1258785" y="3625241"/>
            <a:ext cx="34200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latin typeface="思源黑体 Normal" panose="020B0400000000000000" charset="-122"/>
                <a:ea typeface="思源黑体 Normal" panose="020B0400000000000000" charset="-122"/>
              </a:rPr>
              <a:t>（五）监督保障方面</a:t>
            </a:r>
            <a:endParaRPr lang="zh-CN" altLang="en-US" sz="2400" b="1" dirty="0" smtClean="0">
              <a:latin typeface="思源黑体 Normal" panose="020B0400000000000000" charset="-122"/>
              <a:ea typeface="思源黑体 Normal" panose="020B0400000000000000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二、主动公开政府信息情况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0400" y="1493380"/>
          <a:ext cx="10699264" cy="15741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74816"/>
                <a:gridCol w="2674816"/>
                <a:gridCol w="2674816"/>
                <a:gridCol w="2674816"/>
              </a:tblGrid>
              <a:tr h="343161">
                <a:tc gridSpan="4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/>
                        <a:t>第二十条第（一）项</a:t>
                      </a:r>
                      <a:endParaRPr lang="zh-CN" sz="1050" kern="100" dirty="0">
                        <a:latin typeface="Calibri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73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信息内容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本年制发件数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本年废止件数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现行有效件数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4316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规章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316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规范性文件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60400" y="3688715"/>
          <a:ext cx="10701020" cy="16122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50510"/>
                <a:gridCol w="5350510"/>
              </a:tblGrid>
              <a:tr h="470535"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/>
                        <a:t>第二十条第（五）项</a:t>
                      </a:r>
                      <a:endParaRPr lang="zh-CN" sz="1050" kern="100" dirty="0">
                        <a:latin typeface="Calibri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6711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信息内容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本年处理决定数量</a:t>
                      </a:r>
                      <a:endParaRPr lang="en-US" altLang="en-US" sz="1500" b="0"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470535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行政许可</a:t>
                      </a:r>
                      <a:endParaRPr lang="zh-CN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488467"/>
            <a:ext cx="4450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二、主动公开政府信息情况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60400" y="1290955"/>
          <a:ext cx="10665460" cy="15741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730"/>
                <a:gridCol w="5332730"/>
              </a:tblGrid>
              <a:tr h="343161"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/>
                        <a:t>第二十条第（六）项</a:t>
                      </a:r>
                      <a:endParaRPr lang="zh-CN" sz="1050" kern="100" dirty="0">
                        <a:latin typeface="Calibri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5073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信息内容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本年处理决定数量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4316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行政处罚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316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行政强制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60400" y="3245485"/>
          <a:ext cx="10674350" cy="18332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7175"/>
                <a:gridCol w="5337175"/>
              </a:tblGrid>
              <a:tr h="625475">
                <a:tc gridSpan="2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CN" sz="1500" kern="0" dirty="0"/>
                        <a:t>第二十条第（八）项</a:t>
                      </a:r>
                      <a:endParaRPr lang="zh-CN" sz="1050" kern="100" dirty="0">
                        <a:solidFill>
                          <a:schemeClr val="bg1"/>
                        </a:solidFill>
                        <a:latin typeface="Calibri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 hMerge="1">
                  <a:tcPr/>
                </a:tc>
              </a:tr>
              <a:tr h="6032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信息内容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本年收费金额（单位：万元）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6045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仿宋" panose="02010609060101010101" charset="-122"/>
                        </a:rPr>
                        <a:t>行政事业性收费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仿宋" panose="02010609060101010101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5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endParaRPr lang="en-US" altLang="en-US" sz="15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259875"/>
            <a:ext cx="6228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三、收到和处理政府信息公开申请情况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59421" y="956619"/>
          <a:ext cx="10955216" cy="494305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6292"/>
                <a:gridCol w="704516"/>
                <a:gridCol w="4817123"/>
                <a:gridCol w="686902"/>
                <a:gridCol w="818998"/>
                <a:gridCol w="748665"/>
                <a:gridCol w="722011"/>
                <a:gridCol w="766161"/>
                <a:gridCol w="651676"/>
                <a:gridCol w="642872"/>
              </a:tblGrid>
              <a:tr h="365358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>
                          <a:latin typeface="楷体" panose="02010609060101010101" charset="-122"/>
                          <a:ea typeface="楷体" panose="02010609060101010101" charset="-122"/>
                        </a:rPr>
                        <a:t>（本列数据的勾稽关系为：第一项加第二项之和，等于第三项加第四项之和）</a:t>
                      </a:r>
                      <a:endParaRPr lang="zh-CN" altLang="zh-CN" sz="1500" b="1" kern="1200" dirty="0" smtClean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1">
                    <a:noFill/>
                  </a:tcPr>
                </a:tc>
                <a:tc rowSpan="3" hMerge="1">
                  <a:tcPr/>
                </a:tc>
                <a:tc rowSpan="3" hMerge="1"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400" b="0" kern="1200" dirty="0" smtClean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申请人情况</a:t>
                      </a:r>
                      <a:endParaRPr lang="zh-CN" altLang="zh-CN" sz="1400" b="0" kern="1200" dirty="0" smtClean="0">
                        <a:latin typeface="思源黑体 Normal" panose="020B0400000000000000" charset="-122"/>
                        <a:ea typeface="思源黑体 Normal" panose="020B0400000000000000" charset="-122"/>
                      </a:endParaRPr>
                    </a:p>
                  </a:txBody>
                  <a:tcPr anchor="ctr" anchorCtr="1"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65358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400" b="0" kern="1200" dirty="0" smtClean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自然人</a:t>
                      </a:r>
                      <a:endParaRPr lang="zh-CN" altLang="zh-CN" sz="1400" b="0" kern="1200" dirty="0" smtClean="0">
                        <a:latin typeface="思源黑体 Normal" panose="020B0400000000000000" charset="-122"/>
                        <a:ea typeface="思源黑体 Normal" panose="020B0400000000000000" charset="-122"/>
                      </a:endParaRPr>
                    </a:p>
                  </a:txBody>
                  <a:tcPr anchor="ctr" anchorCtr="1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400" b="0" kern="1200" dirty="0" smtClean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法人或其他组织</a:t>
                      </a:r>
                      <a:endParaRPr lang="zh-CN" altLang="zh-CN" sz="1400" b="0" kern="1200" dirty="0" smtClean="0">
                        <a:latin typeface="思源黑体 Normal" panose="020B0400000000000000" charset="-122"/>
                        <a:ea typeface="思源黑体 Normal" panose="020B0400000000000000" charset="-122"/>
                      </a:endParaRPr>
                    </a:p>
                  </a:txBody>
                  <a:tcPr anchor="ctr" anchorCtr="1"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400" b="0" kern="1200" dirty="0" smtClean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总计</a:t>
                      </a:r>
                      <a:endParaRPr lang="zh-CN" altLang="zh-CN" sz="1400" b="0" kern="1200" dirty="0" smtClean="0">
                        <a:latin typeface="思源黑体 Normal" panose="020B0400000000000000" charset="-122"/>
                        <a:ea typeface="思源黑体 Normal" panose="020B0400000000000000" charset="-122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521940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商业企业</a:t>
                      </a:r>
                      <a:endParaRPr lang="zh-CN" sz="1400" b="0" kern="0" dirty="0">
                        <a:latin typeface="思源黑体 Normal" panose="020B0400000000000000" charset="-122"/>
                        <a:ea typeface="思源黑体 Normal" panose="020B0400000000000000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科研机构</a:t>
                      </a:r>
                      <a:endParaRPr lang="zh-CN" sz="1400" b="0" kern="0" dirty="0">
                        <a:latin typeface="思源黑体 Normal" panose="020B0400000000000000" charset="-122"/>
                        <a:ea typeface="思源黑体 Normal" panose="020B0400000000000000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社会公益组织</a:t>
                      </a:r>
                      <a:endParaRPr lang="zh-CN" sz="1400" b="0" kern="0" dirty="0">
                        <a:latin typeface="思源黑体 Normal" panose="020B0400000000000000" charset="-122"/>
                        <a:ea typeface="思源黑体 Normal" panose="020B0400000000000000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法律服务机构</a:t>
                      </a:r>
                      <a:endParaRPr lang="zh-CN" sz="1400" b="0" kern="0" dirty="0">
                        <a:latin typeface="思源黑体 Normal" panose="020B0400000000000000" charset="-122"/>
                        <a:ea typeface="思源黑体 Normal" panose="020B0400000000000000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0" dirty="0">
                          <a:latin typeface="思源黑体 Normal" panose="020B0400000000000000" charset="-122"/>
                          <a:ea typeface="思源黑体 Normal" panose="020B0400000000000000" charset="-122"/>
                        </a:rPr>
                        <a:t>其他</a:t>
                      </a:r>
                      <a:endParaRPr lang="zh-CN" sz="1400" b="0" kern="0" dirty="0">
                        <a:latin typeface="思源黑体 Normal" panose="020B0400000000000000" charset="-122"/>
                        <a:ea typeface="思源黑体 Normal" panose="020B0400000000000000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cPr/>
                </a:tc>
              </a:tr>
              <a:tr h="3653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一、本年新收到政府信息公开申请数量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65358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二、上年结转政府信息公开数量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65358">
                <a:tc rowSpan="10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  <a:endParaRPr lang="en-US" altLang="zh-CN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en-US" altLang="zh-CN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本年度办理结果</a:t>
                      </a:r>
                      <a:endParaRPr lang="zh-CN" altLang="en-US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（一）予以公开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68057">
                <a:tc vMerge="1">
                  <a:tcPr anchor="ctr" anchorCtr="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（二）部分公开（区分处理的，只计这一情形，不计其他情形）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60970">
                <a:tc vMerge="1">
                  <a:tcPr anchor="ctr" anchorCtr="1"/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（三）不予公开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属于国家秘密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3649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其他法律行政法规禁止公开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74918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危机“三安全一稳定”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74918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保护第三方合法权益</a:t>
                      </a:r>
                      <a:endParaRPr lang="zh-CN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74955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属于三类内部事务信息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74918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属于四类过程性信息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60970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</a:t>
                      </a:r>
                      <a:r>
                        <a:rPr lang="zh-CN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属于行政法案卷</a:t>
                      </a:r>
                      <a:endParaRPr lang="zh-CN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/>
                        <a:sym typeface="+mn-e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260970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属于行政查询事项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6307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-13970" y="-22225"/>
            <a:ext cx="12201525" cy="6924675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图片 28" descr="246de5d3ff26528e22228fd3489e033c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970" y="5301615"/>
            <a:ext cx="12201525" cy="160083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98177" y="259875"/>
            <a:ext cx="6228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方正小标宋简体" panose="02000000000000000000" charset="-122"/>
                <a:ea typeface="方正小标宋简体" panose="02000000000000000000" charset="-122"/>
              </a:rPr>
              <a:t>三、收到和处理政府信息公开申请情况</a:t>
            </a:r>
            <a:endParaRPr lang="zh-CN" altLang="en-US" sz="28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59130" y="782955"/>
          <a:ext cx="10927715" cy="5953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970"/>
                <a:gridCol w="702945"/>
                <a:gridCol w="4805045"/>
                <a:gridCol w="685165"/>
                <a:gridCol w="816610"/>
                <a:gridCol w="746760"/>
                <a:gridCol w="720725"/>
                <a:gridCol w="763905"/>
                <a:gridCol w="650240"/>
                <a:gridCol w="641350"/>
              </a:tblGrid>
              <a:tr h="320040"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（本列数据的勾稽关系为：第一项加第二项之和，等于第三项加第四项之和）</a:t>
                      </a:r>
                      <a:endParaRPr lang="zh-CN" altLang="zh-CN" sz="1500" b="1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noFill/>
                  </a:tcPr>
                </a:tc>
                <a:tc rowSpan="3" hMerge="1">
                  <a:tcPr/>
                </a:tc>
                <a:tc rowSpan="3" hMerge="1"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/>
                        <a:t>申请人情况</a:t>
                      </a:r>
                      <a:endParaRPr lang="zh-CN" altLang="en-US" sz="1500" b="1" dirty="0">
                        <a:latin typeface="+mn-ea"/>
                        <a:ea typeface="+mn-ea"/>
                      </a:endParaRPr>
                    </a:p>
                  </a:txBody>
                  <a:tcPr anchor="ctr" anchorCtr="1"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20040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自然人</a:t>
                      </a:r>
                      <a:endParaRPr lang="zh-CN" altLang="zh-CN" sz="1500" b="1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法人或其他组织</a:t>
                      </a:r>
                      <a:endParaRPr lang="zh-CN" altLang="zh-CN" sz="1500" b="1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b="1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总计</a:t>
                      </a:r>
                      <a:endParaRPr lang="zh-CN" altLang="zh-CN" sz="1500" b="1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>
                    <a:noFill/>
                  </a:tcPr>
                </a:tc>
              </a:tr>
              <a:tr h="457200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商业企业</a:t>
                      </a:r>
                      <a:endParaRPr lang="zh-CN" sz="15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科研机构</a:t>
                      </a:r>
                      <a:endParaRPr lang="zh-CN" sz="15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社会公益组织</a:t>
                      </a:r>
                      <a:endParaRPr lang="zh-CN" sz="15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法律服务机构</a:t>
                      </a:r>
                      <a:endParaRPr lang="zh-CN" sz="15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</a:t>
                      </a:r>
                      <a:endParaRPr lang="zh-CN" sz="1500" b="1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 anchorCtr="1">
                    <a:noFill/>
                  </a:tcPr>
                </a:tc>
                <a:tc vMerge="1">
                  <a:tcPr/>
                </a:tc>
              </a:tr>
              <a:tr h="355600">
                <a:tc rowSpan="1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</a:t>
                      </a:r>
                      <a:endParaRPr lang="en-US" altLang="zh-CN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endParaRPr lang="en-US" altLang="zh-CN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本年度办理结果</a:t>
                      </a:r>
                      <a:endParaRPr lang="zh-CN" altLang="en-US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5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（四）无法提供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本机关不掌握相关政府信息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1500" ker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没有现成信息需另行制作</a:t>
                      </a:r>
                      <a:endParaRPr lang="zh-CN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 anchor="ctr" anchorCtr="1"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补正后申请内容仍不明确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 anchor="ctr" anchorCtr="1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（五）不予处理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信访举报投诉类申请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重复申请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要求提供公开出版物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无正当理由大量反复申请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</a:t>
                      </a:r>
                      <a:r>
                        <a:rPr lang="zh-CN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要求行政机关确认或重新出具已获取信息</a:t>
                      </a:r>
                      <a:endParaRPr lang="zh-CN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 vMerge="1">
                  <a:tcPr anchor="ctr" anchorCtr="1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（六）其他处理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ctr" fontAlgn="auto">
                        <a:lnSpc>
                          <a:spcPts val="1500"/>
                        </a:lnSpc>
                        <a:buNone/>
                      </a:pPr>
                      <a:r>
                        <a:rPr lang="zh-CN" altLang="en-US" sz="15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1.申请人无正当理由逾期不补正、行政机关不再处理其政府信息公开申请</a:t>
                      </a:r>
                      <a:endParaRPr lang="zh-CN" altLang="en-US"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472440">
                <a:tc vMerge="1">
                  <a:tcPr/>
                </a:tc>
                <a:tc vMerge="1">
                  <a:tcPr anchor="ctr" anchorCtr="1"/>
                </a:tc>
                <a:tc>
                  <a:txBody>
                    <a:bodyPr/>
                    <a:p>
                      <a:pPr algn="ctr" fontAlgn="auto">
                        <a:lnSpc>
                          <a:spcPts val="1500"/>
                        </a:lnSpc>
                        <a:buNone/>
                      </a:pPr>
                      <a:r>
                        <a:rPr lang="zh-CN" altLang="en-US" sz="15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2.申请人逾期未按收费通知要求缴纳费用、行政机关不再处理其政府信息公开申请</a:t>
                      </a:r>
                      <a:endParaRPr lang="zh-CN" altLang="en-US"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/>
                </a:tc>
                <a:tc vMerge="1">
                  <a:tcPr anchor="ctr" anchorCtr="1"/>
                </a:tc>
                <a:tc>
                  <a:txBody>
                    <a:bodyPr/>
                    <a:p>
                      <a:pPr algn="ctr" fontAlgn="auto">
                        <a:lnSpc>
                          <a:spcPts val="1500"/>
                        </a:lnSpc>
                        <a:buNone/>
                      </a:pPr>
                      <a:r>
                        <a:rPr lang="zh-CN" altLang="en-US" sz="15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3.其他</a:t>
                      </a:r>
                      <a:endParaRPr lang="zh-CN" altLang="en-US" sz="15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vMerge="1">
                  <a:tcPr anchor="ctr" anchorCtr="1"/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（七）总计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55600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ts val="1500"/>
                        </a:lnSpc>
                      </a:pPr>
                      <a:r>
                        <a:rPr lang="zh-CN" altLang="zh-CN" sz="1500" kern="1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四、结转下年度继续办理</a:t>
                      </a:r>
                      <a:endParaRPr lang="zh-CN" altLang="zh-CN" sz="1500" kern="1200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1"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endParaRPr lang="en-US" sz="1500" kern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1500" kern="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sz="1500" kern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3539</Words>
  <Application>WPS 演示</Application>
  <PresentationFormat>自定义</PresentationFormat>
  <Paragraphs>933</Paragraphs>
  <Slides>11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思源黑体 Normal</vt:lpstr>
      <vt:lpstr>微软雅黑</vt:lpstr>
      <vt:lpstr>方正小标宋简体</vt:lpstr>
      <vt:lpstr>方正小标宋_GBK</vt:lpstr>
      <vt:lpstr>Calibri</vt:lpstr>
      <vt:lpstr>黑体</vt:lpstr>
      <vt:lpstr>仿宋</vt:lpstr>
      <vt:lpstr>Arial Unicode MS</vt:lpstr>
      <vt:lpstr>Calibri Light</vt:lpstr>
      <vt:lpstr>楷体</vt:lpstr>
      <vt:lpstr>Times New Roman</vt:lpstr>
      <vt:lpstr>楷体_GB2312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154</dc:title>
  <dc:creator>Administrator</dc:creator>
  <cp:lastModifiedBy>莫西莫西</cp:lastModifiedBy>
  <cp:revision>99</cp:revision>
  <dcterms:created xsi:type="dcterms:W3CDTF">2026-01-16T07:17:24Z</dcterms:created>
  <dcterms:modified xsi:type="dcterms:W3CDTF">2026-01-16T07:17:24Z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2052-12.8.2.1119</vt:lpwstr>
  </property>
  <property fmtid="{D5CDD505-2E9C-101B-9397-08002B2CF9AE}" pid="3" name="ICV">
    <vt:lpwstr>DC0544DCFDBBC835A047A765AA2C2AE8</vt:lpwstr>
  </property>
</Properties>
</file>