
<file path=[Content_Types].xml><?xml version="1.0" encoding="utf-8"?>
<Types xmlns="http://schemas.openxmlformats.org/package/2006/content-types">
  <Default Extension="jpeg" ContentType="image/jpe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302" r:id="rId5"/>
    <p:sldId id="318" r:id="rId6"/>
    <p:sldId id="319" r:id="rId7"/>
    <p:sldId id="320" r:id="rId8"/>
    <p:sldId id="321" r:id="rId9"/>
    <p:sldId id="310" r:id="rId10"/>
    <p:sldId id="311" r:id="rId11"/>
    <p:sldId id="313" r:id="rId12"/>
    <p:sldId id="314" r:id="rId13"/>
    <p:sldId id="315" r:id="rId14"/>
    <p:sldId id="316" r:id="rId15"/>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ä¸­åº¦æ ·å¼ 2 - å¼ºè°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ä¸­åº¦æ ·å¼ 2 - å¼ºè°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ä¸­åº¦æ ·å¼ 4 - å¼ºè°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9" autoAdjust="0"/>
    <p:restoredTop sz="95394" autoAdjust="0"/>
  </p:normalViewPr>
  <p:slideViewPr>
    <p:cSldViewPr snapToGrid="0">
      <p:cViewPr varScale="1">
        <p:scale>
          <a:sx n="64" d="100"/>
          <a:sy n="64" d="100"/>
        </p:scale>
        <p:origin x="-701" y="-62"/>
      </p:cViewPr>
      <p:guideLst>
        <p:guide orient="horz" pos="2182"/>
        <p:guide pos="3834"/>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true"/>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true"/>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true" noRot="true" noChangeAspect="true"/>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true"/>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true"/>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true"/>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idx="2"/>
          </p:nvPr>
        </p:nvSpPr>
        <p:spPr>
          <a:xfrm>
            <a:off x="481013" y="1279525"/>
            <a:ext cx="6140450" cy="3454400"/>
          </a:xfrm>
        </p:spPr>
      </p:sp>
      <p:sp>
        <p:nvSpPr>
          <p:cNvPr id="3" name="文本占位符 2"/>
          <p:cNvSpPr>
            <a:spLocks noGrp="true"/>
          </p:cNvSpPr>
          <p:nvPr>
            <p:ph type="body" idx="3"/>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a:xfrm>
            <a:off x="481013" y="1279525"/>
            <a:ext cx="6140450" cy="3454400"/>
          </a:xfrm>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a:xfrm>
            <a:off x="481013" y="1279525"/>
            <a:ext cx="6140450" cy="3454400"/>
          </a:xfrm>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a:xfrm>
            <a:off x="481013" y="1279525"/>
            <a:ext cx="6140450" cy="3454400"/>
          </a:xfrm>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a:xfrm>
            <a:off x="481013" y="1279525"/>
            <a:ext cx="6140450" cy="3454400"/>
          </a:xfrm>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a:xfrm>
            <a:off x="481013" y="1279525"/>
            <a:ext cx="6140450" cy="3454400"/>
          </a:xfrm>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a:xfrm>
            <a:off x="481013" y="1279525"/>
            <a:ext cx="6140450" cy="3454400"/>
          </a:xfrm>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a:xfrm>
            <a:off x="481013" y="1279525"/>
            <a:ext cx="6140450" cy="3454400"/>
          </a:xfrm>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a:xfrm>
            <a:off x="481013" y="1279525"/>
            <a:ext cx="6140450" cy="3454400"/>
          </a:xfrm>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a:xfrm>
            <a:off x="481013" y="1279525"/>
            <a:ext cx="6140450" cy="3454400"/>
          </a:xfrm>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a:xfrm>
            <a:off x="481013" y="1279525"/>
            <a:ext cx="6140450" cy="3454400"/>
          </a:xfrm>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a:xfrm>
            <a:off x="481013" y="1279525"/>
            <a:ext cx="6140450" cy="3454400"/>
          </a:xfrm>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true"/>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true"/>
          </p:cNvSpPr>
          <p:nvPr>
            <p:ph type="ftr" sz="quarter" idx="11"/>
          </p:nvPr>
        </p:nvSpPr>
        <p:spPr/>
        <p:txBody>
          <a:bodyPr/>
          <a:lstStyle/>
          <a:p>
            <a:endParaRPr lang="zh-CN" altLang="en-US"/>
          </a:p>
        </p:txBody>
      </p:sp>
      <p:sp>
        <p:nvSpPr>
          <p:cNvPr id="6" name="灯片编号占位符 5"/>
          <p:cNvSpPr>
            <a:spLocks noGrp="true"/>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false" advTm="0"/>
    </mc:Choice>
    <mc:Fallback>
      <p:transition spd="slow" advClick="false"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true"/>
          </p:cNvSpPr>
          <p:nvPr>
            <p:ph/>
          </p:nvPr>
        </p:nvSpPr>
        <p:spPr>
          <a:xfrm>
            <a:off x="838200" y="365125"/>
            <a:ext cx="10515600" cy="58118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日期占位符 2"/>
          <p:cNvSpPr>
            <a:spLocks noGrp="true"/>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true"/>
          </p:cNvSpPr>
          <p:nvPr>
            <p:ph type="ftr" sz="quarter" idx="11"/>
          </p:nvPr>
        </p:nvSpPr>
        <p:spPr/>
        <p:txBody>
          <a:bodyPr/>
          <a:lstStyle/>
          <a:p>
            <a:endParaRPr lang="zh-CN" altLang="en-US"/>
          </a:p>
        </p:txBody>
      </p:sp>
      <p:sp>
        <p:nvSpPr>
          <p:cNvPr id="5" name="灯片编号占位符 4"/>
          <p:cNvSpPr>
            <a:spLocks noGrp="true"/>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false" advTm="0"/>
    </mc:Choice>
    <mc:Fallback>
      <p:transition spd="slow" advClick="false"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a:t>单击此处编辑母版标题样式</a:t>
            </a:r>
            <a:endParaRPr lang="zh-CN" altLang="en-US"/>
          </a:p>
        </p:txBody>
      </p:sp>
      <p:sp>
        <p:nvSpPr>
          <p:cNvPr id="3" name="内容占位符 2"/>
          <p:cNvSpPr>
            <a:spLocks noGrp="true"/>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true"/>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true"/>
          </p:cNvSpPr>
          <p:nvPr>
            <p:ph type="ftr" sz="quarter" idx="11"/>
          </p:nvPr>
        </p:nvSpPr>
        <p:spPr/>
        <p:txBody>
          <a:bodyPr/>
          <a:lstStyle/>
          <a:p>
            <a:endParaRPr lang="zh-CN" altLang="en-US"/>
          </a:p>
        </p:txBody>
      </p:sp>
      <p:sp>
        <p:nvSpPr>
          <p:cNvPr id="6" name="灯片编号占位符 5"/>
          <p:cNvSpPr>
            <a:spLocks noGrp="true"/>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false" advTm="0"/>
    </mc:Choice>
    <mc:Fallback>
      <p:transition spd="slow" advClick="false"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true"/>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true"/>
          </p:cNvSpPr>
          <p:nvPr>
            <p:ph type="ftr" sz="quarter" idx="11"/>
          </p:nvPr>
        </p:nvSpPr>
        <p:spPr/>
        <p:txBody>
          <a:bodyPr/>
          <a:lstStyle/>
          <a:p>
            <a:endParaRPr lang="zh-CN" altLang="en-US"/>
          </a:p>
        </p:txBody>
      </p:sp>
      <p:sp>
        <p:nvSpPr>
          <p:cNvPr id="6" name="灯片编号占位符 5"/>
          <p:cNvSpPr>
            <a:spLocks noGrp="true"/>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false" advTm="0"/>
    </mc:Choice>
    <mc:Fallback>
      <p:transition spd="slow" advClick="false"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a:t>单击此处编辑母版标题样式</a:t>
            </a:r>
            <a:endParaRPr lang="zh-CN" altLang="en-US"/>
          </a:p>
        </p:txBody>
      </p:sp>
      <p:sp>
        <p:nvSpPr>
          <p:cNvPr id="3" name="内容占位符 2"/>
          <p:cNvSpPr>
            <a:spLocks noGrp="true"/>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true"/>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true"/>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true"/>
          </p:cNvSpPr>
          <p:nvPr>
            <p:ph type="ftr" sz="quarter" idx="11"/>
          </p:nvPr>
        </p:nvSpPr>
        <p:spPr/>
        <p:txBody>
          <a:bodyPr/>
          <a:lstStyle/>
          <a:p>
            <a:endParaRPr lang="zh-CN" altLang="en-US"/>
          </a:p>
        </p:txBody>
      </p:sp>
      <p:sp>
        <p:nvSpPr>
          <p:cNvPr id="7" name="灯片编号占位符 6"/>
          <p:cNvSpPr>
            <a:spLocks noGrp="true"/>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false" advTm="0"/>
    </mc:Choice>
    <mc:Fallback>
      <p:transition spd="slow" advClick="false"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true"/>
          </p:cNvSpPr>
          <p:nvPr>
            <p:ph type="body" idx="1"/>
          </p:nvPr>
        </p:nvSpPr>
        <p:spPr>
          <a:xfrm>
            <a:off x="1186774" y="1778438"/>
            <a:ext cx="4873574" cy="823912"/>
          </a:xfrm>
        </p:spPr>
        <p:txBody>
          <a:bodyPr anchor="ctr" anchorCtr="false"/>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4" name="内容占位符 3"/>
          <p:cNvSpPr>
            <a:spLocks noGrp="true"/>
          </p:cNvSpPr>
          <p:nvPr>
            <p:ph sz="half" idx="2"/>
          </p:nvPr>
        </p:nvSpPr>
        <p:spPr>
          <a:xfrm>
            <a:off x="1186774" y="2665379"/>
            <a:ext cx="4873574"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true"/>
          </p:cNvSpPr>
          <p:nvPr>
            <p:ph type="body" sz="quarter" idx="3"/>
          </p:nvPr>
        </p:nvSpPr>
        <p:spPr>
          <a:xfrm>
            <a:off x="6256938" y="1778438"/>
            <a:ext cx="4897576" cy="823912"/>
          </a:xfrm>
        </p:spPr>
        <p:txBody>
          <a:bodyPr anchor="ctr" anchorCtr="false"/>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6" name="内容占位符 5"/>
          <p:cNvSpPr>
            <a:spLocks noGrp="true"/>
          </p:cNvSpPr>
          <p:nvPr>
            <p:ph sz="quarter" idx="4"/>
          </p:nvPr>
        </p:nvSpPr>
        <p:spPr>
          <a:xfrm>
            <a:off x="6256938" y="2665379"/>
            <a:ext cx="4897576"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true"/>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true"/>
          </p:cNvSpPr>
          <p:nvPr>
            <p:ph type="ftr" sz="quarter" idx="11"/>
          </p:nvPr>
        </p:nvSpPr>
        <p:spPr/>
        <p:txBody>
          <a:bodyPr/>
          <a:lstStyle/>
          <a:p>
            <a:endParaRPr lang="zh-CN" altLang="en-US"/>
          </a:p>
        </p:txBody>
      </p:sp>
      <p:sp>
        <p:nvSpPr>
          <p:cNvPr id="9" name="灯片编号占位符 8"/>
          <p:cNvSpPr>
            <a:spLocks noGrp="true"/>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false" advTm="0"/>
    </mc:Choice>
    <mc:Fallback>
      <p:transition spd="slow" advClick="false"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a:t>单击此处编辑母版标题样式</a:t>
            </a:r>
            <a:endParaRPr lang="zh-CN" altLang="en-US"/>
          </a:p>
        </p:txBody>
      </p:sp>
      <p:sp>
        <p:nvSpPr>
          <p:cNvPr id="3" name="日期占位符 2"/>
          <p:cNvSpPr>
            <a:spLocks noGrp="true"/>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true"/>
          </p:cNvSpPr>
          <p:nvPr>
            <p:ph type="ftr" sz="quarter" idx="11"/>
          </p:nvPr>
        </p:nvSpPr>
        <p:spPr/>
        <p:txBody>
          <a:bodyPr/>
          <a:lstStyle/>
          <a:p>
            <a:endParaRPr lang="zh-CN" altLang="en-US"/>
          </a:p>
        </p:txBody>
      </p:sp>
      <p:sp>
        <p:nvSpPr>
          <p:cNvPr id="5" name="灯片编号占位符 4"/>
          <p:cNvSpPr>
            <a:spLocks noGrp="true"/>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false" advTm="0"/>
    </mc:Choice>
    <mc:Fallback>
      <p:transition spd="slow" advClick="false"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true"/>
          </p:cNvSpPr>
          <p:nvPr>
            <p:ph type="ftr" sz="quarter" idx="11"/>
          </p:nvPr>
        </p:nvSpPr>
        <p:spPr/>
        <p:txBody>
          <a:bodyPr/>
          <a:lstStyle/>
          <a:p>
            <a:endParaRPr lang="zh-CN" altLang="en-US"/>
          </a:p>
        </p:txBody>
      </p:sp>
      <p:sp>
        <p:nvSpPr>
          <p:cNvPr id="4" name="灯片编号占位符 3"/>
          <p:cNvSpPr>
            <a:spLocks noGrp="true"/>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false" advTm="0"/>
    </mc:Choice>
    <mc:Fallback>
      <p:transition spd="slow" advClick="false"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457200"/>
            <a:ext cx="4165349"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true"/>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true"/>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5" name="日期占位符 4"/>
          <p:cNvSpPr>
            <a:spLocks noGrp="true"/>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true"/>
          </p:cNvSpPr>
          <p:nvPr>
            <p:ph type="ftr" sz="quarter" idx="11"/>
          </p:nvPr>
        </p:nvSpPr>
        <p:spPr/>
        <p:txBody>
          <a:bodyPr/>
          <a:lstStyle/>
          <a:p>
            <a:endParaRPr lang="zh-CN" altLang="en-US"/>
          </a:p>
        </p:txBody>
      </p:sp>
      <p:sp>
        <p:nvSpPr>
          <p:cNvPr id="7" name="灯片编号占位符 6"/>
          <p:cNvSpPr>
            <a:spLocks noGrp="true"/>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false" advTm="0"/>
    </mc:Choice>
    <mc:Fallback>
      <p:transition spd="slow" advClick="false"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true"/>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true"/>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true"/>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true"/>
          </p:cNvSpPr>
          <p:nvPr>
            <p:ph type="ftr" sz="quarter" idx="11"/>
          </p:nvPr>
        </p:nvSpPr>
        <p:spPr/>
        <p:txBody>
          <a:bodyPr/>
          <a:lstStyle/>
          <a:p>
            <a:endParaRPr lang="zh-CN" altLang="en-US"/>
          </a:p>
        </p:txBody>
      </p:sp>
      <p:sp>
        <p:nvSpPr>
          <p:cNvPr id="6" name="灯片编号占位符 5"/>
          <p:cNvSpPr>
            <a:spLocks noGrp="true"/>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false" advTm="0"/>
    </mc:Choice>
    <mc:Fallback>
      <p:transition spd="slow" advClick="false" advTm="0"/>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true"/>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true"/>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mc:Choice xmlns:p14="http://schemas.microsoft.com/office/powerpoint/2010/main" Requires="p14">
      <p:transition spd="slow" p14:dur="2000" advClick="false" advTm="0"/>
    </mc:Choice>
    <mc:Fallback>
      <p:transition spd="slow" advClick="false"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8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8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8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image" Target="../media/image2.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true"/>
          </p:cNvPicPr>
          <p:nvPr/>
        </p:nvPicPr>
        <p:blipFill>
          <a:blip r:embed="rId1" cstate="print">
            <a:extLst>
              <a:ext uri="{28A0092B-C50C-407E-A947-70E740481C1C}">
                <a14:useLocalDpi xmlns:a14="http://schemas.microsoft.com/office/drawing/2010/main" val="false"/>
              </a:ext>
            </a:extLst>
          </a:blip>
          <a:stretch>
            <a:fillRect/>
          </a:stretch>
        </p:blipFill>
        <p:spPr>
          <a:xfrm>
            <a:off x="0" y="0"/>
            <a:ext cx="12192000" cy="6858000"/>
          </a:xfrm>
          <a:prstGeom prst="rect">
            <a:avLst/>
          </a:prstGeom>
        </p:spPr>
      </p:pic>
      <p:sp>
        <p:nvSpPr>
          <p:cNvPr id="25" name="TextBox 7"/>
          <p:cNvSpPr>
            <a:spLocks noChangeArrowheads="true"/>
          </p:cNvSpPr>
          <p:nvPr/>
        </p:nvSpPr>
        <p:spPr bwMode="auto">
          <a:xfrm>
            <a:off x="1461248" y="1996372"/>
            <a:ext cx="9592235" cy="16617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zh-CN" altLang="en-US" sz="5400" b="1" dirty="0" smtClean="0">
                <a:solidFill>
                  <a:srgbClr val="C00000"/>
                </a:solidFill>
                <a:effectLst>
                  <a:glow rad="63500">
                    <a:schemeClr val="accent4">
                      <a:satMod val="175000"/>
                      <a:alpha val="40000"/>
                    </a:schemeClr>
                  </a:glow>
                </a:effectLst>
                <a:latin typeface="微软雅黑" panose="020B0503020204020204" charset="-122"/>
                <a:ea typeface="微软雅黑" panose="020B0503020204020204" charset="-122"/>
                <a:sym typeface="微软雅黑" panose="020B0503020204020204" charset="-122"/>
              </a:rPr>
              <a:t>沈阳市体育局</a:t>
            </a:r>
            <a:r>
              <a:rPr lang="en-US" altLang="zh-CN" sz="5400" b="1" dirty="0" smtClean="0">
                <a:solidFill>
                  <a:srgbClr val="C00000"/>
                </a:solidFill>
                <a:effectLst>
                  <a:glow rad="63500">
                    <a:schemeClr val="accent4">
                      <a:satMod val="175000"/>
                      <a:alpha val="40000"/>
                    </a:schemeClr>
                  </a:glow>
                </a:effectLst>
                <a:latin typeface="微软雅黑" panose="020B0503020204020204" charset="-122"/>
                <a:ea typeface="微软雅黑" panose="020B0503020204020204" charset="-122"/>
                <a:sym typeface="微软雅黑" panose="020B0503020204020204" charset="-122"/>
              </a:rPr>
              <a:t>2021</a:t>
            </a:r>
            <a:r>
              <a:rPr lang="zh-CN" altLang="en-US" sz="5400" b="1" dirty="0" smtClean="0">
                <a:solidFill>
                  <a:srgbClr val="C00000"/>
                </a:solidFill>
                <a:effectLst>
                  <a:glow rad="63500">
                    <a:schemeClr val="accent4">
                      <a:satMod val="175000"/>
                      <a:alpha val="40000"/>
                    </a:schemeClr>
                  </a:glow>
                </a:effectLst>
                <a:latin typeface="微软雅黑" panose="020B0503020204020204" charset="-122"/>
                <a:ea typeface="微软雅黑" panose="020B0503020204020204" charset="-122"/>
                <a:sym typeface="微软雅黑" panose="020B0503020204020204" charset="-122"/>
              </a:rPr>
              <a:t>年度政府</a:t>
            </a:r>
            <a:endParaRPr lang="en-US" altLang="zh-CN" sz="5400" b="1" dirty="0" smtClean="0">
              <a:solidFill>
                <a:srgbClr val="C00000"/>
              </a:solidFill>
              <a:effectLst>
                <a:glow rad="63500">
                  <a:schemeClr val="accent4">
                    <a:satMod val="175000"/>
                    <a:alpha val="40000"/>
                  </a:schemeClr>
                </a:glow>
              </a:effectLst>
              <a:latin typeface="微软雅黑" panose="020B0503020204020204" charset="-122"/>
              <a:ea typeface="微软雅黑" panose="020B0503020204020204" charset="-122"/>
              <a:sym typeface="微软雅黑" panose="020B0503020204020204" charset="-122"/>
            </a:endParaRPr>
          </a:p>
          <a:p>
            <a:pPr algn="ctr" fontAlgn="auto">
              <a:spcBef>
                <a:spcPts val="0"/>
              </a:spcBef>
              <a:spcAft>
                <a:spcPts val="0"/>
              </a:spcAft>
              <a:defRPr/>
            </a:pPr>
            <a:r>
              <a:rPr lang="zh-CN" altLang="en-US" sz="5400" b="1" dirty="0" smtClean="0">
                <a:solidFill>
                  <a:srgbClr val="C00000"/>
                </a:solidFill>
                <a:effectLst>
                  <a:glow rad="63500">
                    <a:schemeClr val="accent4">
                      <a:satMod val="175000"/>
                      <a:alpha val="40000"/>
                    </a:schemeClr>
                  </a:glow>
                </a:effectLst>
                <a:latin typeface="微软雅黑" panose="020B0503020204020204" charset="-122"/>
                <a:ea typeface="微软雅黑" panose="020B0503020204020204" charset="-122"/>
                <a:sym typeface="微软雅黑" panose="020B0503020204020204" charset="-122"/>
              </a:rPr>
              <a:t>信息公开年度工作报告</a:t>
            </a:r>
            <a:endParaRPr lang="zh-CN" altLang="en-US" sz="5400" b="1" dirty="0" smtClean="0">
              <a:solidFill>
                <a:srgbClr val="C00000"/>
              </a:solidFill>
              <a:effectLst>
                <a:glow rad="63500">
                  <a:schemeClr val="accent4">
                    <a:satMod val="175000"/>
                    <a:alpha val="40000"/>
                  </a:schemeClr>
                </a:glow>
              </a:effectLst>
              <a:latin typeface="微软雅黑" panose="020B0503020204020204" charset="-122"/>
              <a:ea typeface="微软雅黑" panose="020B0503020204020204" charset="-122"/>
              <a:sym typeface="微软雅黑" panose="020B0503020204020204" charset="-122"/>
            </a:endParaRPr>
          </a:p>
        </p:txBody>
      </p:sp>
      <p:sp>
        <p:nvSpPr>
          <p:cNvPr id="26" name="TextBox 7"/>
          <p:cNvSpPr>
            <a:spLocks noChangeArrowheads="true"/>
          </p:cNvSpPr>
          <p:nvPr/>
        </p:nvSpPr>
        <p:spPr bwMode="auto">
          <a:xfrm>
            <a:off x="3928740" y="3907363"/>
            <a:ext cx="4392488" cy="2457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auto">
              <a:spcBef>
                <a:spcPts val="0"/>
              </a:spcBef>
              <a:spcAft>
                <a:spcPts val="0"/>
              </a:spcAft>
              <a:defRPr/>
            </a:pPr>
            <a:r>
              <a:rPr lang="en-US" altLang="zh-CN" sz="1600" b="1" dirty="0" smtClean="0">
                <a:solidFill>
                  <a:schemeClr val="tx1">
                    <a:lumMod val="50000"/>
                    <a:lumOff val="50000"/>
                  </a:schemeClr>
                </a:solidFill>
                <a:latin typeface="微软雅黑" panose="020B0503020204020204" charset="-122"/>
                <a:ea typeface="微软雅黑" panose="020B0503020204020204" charset="-122"/>
                <a:sym typeface="微软雅黑" panose="020B0503020204020204" charset="-122"/>
              </a:rPr>
              <a:t>2022</a:t>
            </a:r>
            <a:r>
              <a:rPr lang="zh-CN" altLang="en-US" sz="1600" b="1" dirty="0" smtClean="0">
                <a:solidFill>
                  <a:schemeClr val="tx1">
                    <a:lumMod val="50000"/>
                    <a:lumOff val="50000"/>
                  </a:schemeClr>
                </a:solidFill>
                <a:latin typeface="微软雅黑" panose="020B0503020204020204" charset="-122"/>
                <a:ea typeface="微软雅黑" panose="020B0503020204020204" charset="-122"/>
                <a:sym typeface="微软雅黑" panose="020B0503020204020204" charset="-122"/>
              </a:rPr>
              <a:t>年</a:t>
            </a:r>
            <a:r>
              <a:rPr lang="en-US" altLang="zh-CN" sz="1600" b="1" dirty="0" smtClean="0">
                <a:solidFill>
                  <a:schemeClr val="tx1">
                    <a:lumMod val="50000"/>
                    <a:lumOff val="50000"/>
                  </a:schemeClr>
                </a:solidFill>
                <a:latin typeface="微软雅黑" panose="020B0503020204020204" charset="-122"/>
                <a:ea typeface="微软雅黑" panose="020B0503020204020204" charset="-122"/>
                <a:sym typeface="微软雅黑" panose="020B0503020204020204" charset="-122"/>
              </a:rPr>
              <a:t>1</a:t>
            </a:r>
            <a:r>
              <a:rPr lang="zh-CN" altLang="en-US" sz="1600" b="1" dirty="0" smtClean="0">
                <a:solidFill>
                  <a:schemeClr val="tx1">
                    <a:lumMod val="50000"/>
                    <a:lumOff val="50000"/>
                  </a:schemeClr>
                </a:solidFill>
                <a:latin typeface="微软雅黑" panose="020B0503020204020204" charset="-122"/>
                <a:ea typeface="微软雅黑" panose="020B0503020204020204" charset="-122"/>
                <a:sym typeface="微软雅黑" panose="020B0503020204020204" charset="-122"/>
              </a:rPr>
              <a:t>月</a:t>
            </a:r>
            <a:r>
              <a:rPr lang="en-US" altLang="zh-CN" sz="1600" b="1" dirty="0" smtClean="0">
                <a:solidFill>
                  <a:schemeClr val="tx1">
                    <a:lumMod val="50000"/>
                    <a:lumOff val="50000"/>
                  </a:schemeClr>
                </a:solidFill>
                <a:latin typeface="微软雅黑" panose="020B0503020204020204" charset="-122"/>
                <a:ea typeface="微软雅黑" panose="020B0503020204020204" charset="-122"/>
                <a:sym typeface="微软雅黑" panose="020B0503020204020204" charset="-122"/>
              </a:rPr>
              <a:t>14</a:t>
            </a:r>
            <a:r>
              <a:rPr lang="zh-CN" altLang="en-US" sz="1600" b="1" dirty="0" smtClean="0">
                <a:solidFill>
                  <a:schemeClr val="tx1">
                    <a:lumMod val="50000"/>
                    <a:lumOff val="50000"/>
                  </a:schemeClr>
                </a:solidFill>
                <a:latin typeface="微软雅黑" panose="020B0503020204020204" charset="-122"/>
                <a:ea typeface="微软雅黑" panose="020B0503020204020204" charset="-122"/>
                <a:sym typeface="微软雅黑" panose="020B0503020204020204" charset="-122"/>
              </a:rPr>
              <a:t>日</a:t>
            </a:r>
            <a:endParaRPr lang="zh-CN" altLang="en-US" sz="1600" b="1" dirty="0">
              <a:solidFill>
                <a:schemeClr val="tx1">
                  <a:lumMod val="50000"/>
                  <a:lumOff val="50000"/>
                </a:schemeClr>
              </a:solidFill>
              <a:latin typeface="微软雅黑" panose="020B0503020204020204" charset="-122"/>
              <a:ea typeface="微软雅黑" panose="020B0503020204020204" charset="-122"/>
              <a:sym typeface="微软雅黑" panose="020B0503020204020204" charset="-122"/>
            </a:endParaRPr>
          </a:p>
        </p:txBody>
      </p:sp>
      <p:cxnSp>
        <p:nvCxnSpPr>
          <p:cNvPr id="27" name="直接连接符 26"/>
          <p:cNvCxnSpPr/>
          <p:nvPr/>
        </p:nvCxnSpPr>
        <p:spPr>
          <a:xfrm>
            <a:off x="3640708" y="3763635"/>
            <a:ext cx="487319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15" name="经典云端大气音乐.mp3">
            <a:hlinkClick r:id="" action="ppaction://media"/>
          </p:cNvPr>
          <p:cNvPicPr>
            <a:picLocks noChangeAspect="true"/>
          </p:cNvPicPr>
          <p:nvPr>
            <a:videoFile r:link="rId2"/>
            <p:extLst>
              <p:ext uri="{DAA4B4D4-6D71-4841-9C94-3DE7FCFB9230}">
                <p14:media xmlns:p14="http://schemas.microsoft.com/office/powerpoint/2010/main" r:embed="rId3"/>
              </p:ext>
            </p:extLst>
          </p:nvPr>
        </p:nvPicPr>
        <p:blipFill>
          <a:blip r:embed="rId4" cstate="print"/>
          <a:stretch>
            <a:fillRect/>
          </a:stretch>
        </p:blipFill>
        <p:spPr>
          <a:xfrm>
            <a:off x="-900862" y="39332"/>
            <a:ext cx="503802" cy="503802"/>
          </a:xfrm>
          <a:prstGeom prst="rect">
            <a:avLst/>
          </a:prstGeom>
        </p:spPr>
      </p:pic>
    </p:spTree>
  </p:cSld>
  <p:clrMapOvr>
    <a:masterClrMapping/>
  </p:clrMapOvr>
  <p:transition spd="slow"/>
  <p:timing>
    <p:tnLst>
      <p:par>
        <p:cTn id="1" dur="indefinite" restart="never" nodeType="tmRoot">
          <p:childTnLst>
            <p:video>
              <p:cMediaNode vol="80000" numSld="999">
                <p:cTn id="2" repeatCount="indefinite" fill="hold" display="0">
                  <p:stCondLst>
                    <p:cond delay="indefinite"/>
                  </p:stCondLst>
                  <p:endCondLst>
                    <p:cond evt="onStopAudio" delay="0">
                      <p:tgtEl>
                        <p:sldTgt/>
                      </p:tgtEl>
                    </p:cond>
                  </p:endCondLst>
                </p:cTn>
                <p:tgtEl>
                  <p:spTgt spid="15"/>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true"/>
          </p:cNvPicPr>
          <p:nvPr/>
        </p:nvPicPr>
        <p:blipFill>
          <a:blip r:embed="rId1" cstate="print">
            <a:extLst>
              <a:ext uri="{28A0092B-C50C-407E-A947-70E740481C1C}">
                <a14:useLocalDpi xmlns:a14="http://schemas.microsoft.com/office/drawing/2010/main" val="false"/>
              </a:ext>
            </a:extLst>
          </a:blip>
          <a:stretch>
            <a:fillRect/>
          </a:stretch>
        </p:blipFill>
        <p:spPr>
          <a:xfrm>
            <a:off x="0" y="0"/>
            <a:ext cx="12192000" cy="6476307"/>
          </a:xfrm>
          <a:prstGeom prst="rect">
            <a:avLst/>
          </a:prstGeom>
        </p:spPr>
      </p:pic>
      <p:sp>
        <p:nvSpPr>
          <p:cNvPr id="33" name="矩形 32"/>
          <p:cNvSpPr/>
          <p:nvPr/>
        </p:nvSpPr>
        <p:spPr>
          <a:xfrm>
            <a:off x="-13970" y="-22225"/>
            <a:ext cx="12201525" cy="6924675"/>
          </a:xfrm>
          <a:prstGeom prst="rect">
            <a:avLst/>
          </a:prstGeom>
          <a:solidFill>
            <a:srgbClr val="FFFFFF">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9" name="图片 28" descr="246de5d3ff26528e22228fd3489e033c"/>
          <p:cNvPicPr>
            <a:picLocks noChangeAspect="true"/>
          </p:cNvPicPr>
          <p:nvPr/>
        </p:nvPicPr>
        <p:blipFill>
          <a:blip r:embed="rId2" cstate="print"/>
          <a:stretch>
            <a:fillRect/>
          </a:stretch>
        </p:blipFill>
        <p:spPr>
          <a:xfrm>
            <a:off x="-13970" y="5301615"/>
            <a:ext cx="12201525" cy="1600835"/>
          </a:xfrm>
          <a:prstGeom prst="rect">
            <a:avLst/>
          </a:prstGeom>
        </p:spPr>
      </p:pic>
      <p:sp>
        <p:nvSpPr>
          <p:cNvPr id="38" name="矩形 37"/>
          <p:cNvSpPr/>
          <p:nvPr/>
        </p:nvSpPr>
        <p:spPr>
          <a:xfrm>
            <a:off x="598177" y="259875"/>
            <a:ext cx="6288901" cy="523220"/>
          </a:xfrm>
          <a:prstGeom prst="rect">
            <a:avLst/>
          </a:prstGeom>
        </p:spPr>
        <p:txBody>
          <a:bodyPr wrap="none">
            <a:spAutoFit/>
          </a:bodyPr>
          <a:lstStyle/>
          <a:p>
            <a:r>
              <a:rPr lang="zh-CN" altLang="en-US" sz="2800" b="1" dirty="0" smtClean="0">
                <a:solidFill>
                  <a:srgbClr val="C00000"/>
                </a:solidFill>
                <a:effectLst>
                  <a:reflection blurRad="6350" stA="55000" endA="300" endPos="45500" dir="5400000" sy="-100000" algn="bl" rotWithShape="0"/>
                </a:effectLst>
                <a:latin typeface="微软雅黑" panose="020B0503020204020204" charset="-122"/>
                <a:ea typeface="微软雅黑" panose="020B0503020204020204" charset="-122"/>
              </a:rPr>
              <a:t>三、收到和处理政府信息公开申请情况</a:t>
            </a:r>
            <a:endParaRPr lang="zh-CN" altLang="en-US" sz="2800" b="1" dirty="0">
              <a:solidFill>
                <a:srgbClr val="C00000"/>
              </a:solidFill>
              <a:effectLst>
                <a:reflection blurRad="6350" stA="55000" endA="300" endPos="45500" dir="5400000" sy="-100000" algn="bl" rotWithShape="0"/>
              </a:effectLst>
              <a:latin typeface="微软雅黑" panose="020B0503020204020204" charset="-122"/>
              <a:ea typeface="微软雅黑" panose="020B0503020204020204" charset="-122"/>
            </a:endParaRPr>
          </a:p>
        </p:txBody>
      </p:sp>
      <p:graphicFrame>
        <p:nvGraphicFramePr>
          <p:cNvPr id="9" name="表格 8"/>
          <p:cNvGraphicFramePr>
            <a:graphicFrameLocks noGrp="true"/>
          </p:cNvGraphicFramePr>
          <p:nvPr/>
        </p:nvGraphicFramePr>
        <p:xfrm>
          <a:off x="659130" y="782955"/>
          <a:ext cx="10927715" cy="5953760"/>
        </p:xfrm>
        <a:graphic>
          <a:graphicData uri="http://schemas.openxmlformats.org/drawingml/2006/table">
            <a:tbl>
              <a:tblPr firstRow="true" bandRow="true">
                <a:tableStyleId>{22838BEF-8BB2-4498-84A7-C5851F593DF1}</a:tableStyleId>
              </a:tblPr>
              <a:tblGrid>
                <a:gridCol w="394970"/>
                <a:gridCol w="702945"/>
                <a:gridCol w="4805045"/>
                <a:gridCol w="685165"/>
                <a:gridCol w="816610"/>
                <a:gridCol w="746760"/>
                <a:gridCol w="720725"/>
                <a:gridCol w="763905"/>
                <a:gridCol w="650240"/>
                <a:gridCol w="641350"/>
              </a:tblGrid>
              <a:tr h="320040">
                <a:tc rowSpan="3" gridSpan="3">
                  <a:txBody>
                    <a:bodyPr/>
                    <a:lstStyle/>
                    <a:p>
                      <a:pPr algn="ctr">
                        <a:lnSpc>
                          <a:spcPct val="100000"/>
                        </a:lnSpc>
                      </a:pPr>
                      <a:r>
                        <a:rPr lang="zh-CN" altLang="zh-CN" sz="1500" b="1" kern="1200" dirty="0" smtClean="0"/>
                        <a:t>（本列数据的勾稽关系为：第一项加第二项之和，等于第三项加第四项之和）</a:t>
                      </a:r>
                      <a:endParaRPr lang="zh-CN" altLang="en-US" sz="1500" b="1" dirty="0">
                        <a:latin typeface="+mn-ea"/>
                        <a:ea typeface="+mn-ea"/>
                      </a:endParaRPr>
                    </a:p>
                  </a:txBody>
                  <a:tcPr anchor="ctr" anchorCtr="true">
                    <a:noFill/>
                  </a:tcPr>
                </a:tc>
                <a:tc rowSpan="3" hMerge="true">
                  <a:tcPr/>
                </a:tc>
                <a:tc rowSpan="3" hMerge="true">
                  <a:tcPr/>
                </a:tc>
                <a:tc gridSpan="7">
                  <a:txBody>
                    <a:bodyPr/>
                    <a:lstStyle/>
                    <a:p>
                      <a:pPr algn="ctr">
                        <a:lnSpc>
                          <a:spcPct val="100000"/>
                        </a:lnSpc>
                      </a:pPr>
                      <a:r>
                        <a:rPr lang="zh-CN" altLang="zh-CN" sz="1500" b="1" kern="1200" dirty="0" smtClean="0"/>
                        <a:t>申请人情况</a:t>
                      </a:r>
                      <a:endParaRPr lang="zh-CN" altLang="en-US" sz="1500" b="1" dirty="0">
                        <a:latin typeface="+mn-ea"/>
                        <a:ea typeface="+mn-ea"/>
                      </a:endParaRPr>
                    </a:p>
                  </a:txBody>
                  <a:tcPr anchor="ctr" anchorCtr="true">
                    <a:noFill/>
                  </a:tcPr>
                </a:tc>
                <a:tc hMerge="true">
                  <a:tcPr/>
                </a:tc>
                <a:tc hMerge="true">
                  <a:tcPr/>
                </a:tc>
                <a:tc hMerge="true">
                  <a:tcPr/>
                </a:tc>
                <a:tc hMerge="true">
                  <a:tcPr/>
                </a:tc>
                <a:tc hMerge="true">
                  <a:tcPr/>
                </a:tc>
                <a:tc hMerge="true">
                  <a:tcPr/>
                </a:tc>
              </a:tr>
              <a:tr h="320040">
                <a:tc vMerge="true" gridSpan="3">
                  <a:tcPr/>
                </a:tc>
                <a:tc vMerge="true" hMerge="true">
                  <a:tcPr/>
                </a:tc>
                <a:tc vMerge="true" hMerge="true">
                  <a:tcPr/>
                </a:tc>
                <a:tc rowSpan="2">
                  <a:txBody>
                    <a:bodyPr/>
                    <a:lstStyle/>
                    <a:p>
                      <a:pPr algn="ctr">
                        <a:lnSpc>
                          <a:spcPct val="100000"/>
                        </a:lnSpc>
                      </a:pPr>
                      <a:r>
                        <a:rPr lang="zh-CN" altLang="zh-CN" sz="1500" b="1" kern="1200" dirty="0" smtClean="0"/>
                        <a:t>自然人</a:t>
                      </a:r>
                      <a:endParaRPr lang="zh-CN" altLang="en-US" sz="1500" b="1" dirty="0">
                        <a:latin typeface="+mn-ea"/>
                        <a:ea typeface="+mn-ea"/>
                      </a:endParaRPr>
                    </a:p>
                  </a:txBody>
                  <a:tcPr anchor="ctr" anchorCtr="true">
                    <a:noFill/>
                  </a:tcPr>
                </a:tc>
                <a:tc gridSpan="5">
                  <a:txBody>
                    <a:bodyPr/>
                    <a:lstStyle/>
                    <a:p>
                      <a:pPr algn="ctr">
                        <a:lnSpc>
                          <a:spcPct val="100000"/>
                        </a:lnSpc>
                      </a:pPr>
                      <a:r>
                        <a:rPr lang="zh-CN" altLang="zh-CN" sz="1500" b="1" kern="1200" dirty="0" smtClean="0"/>
                        <a:t>法人或其他组织</a:t>
                      </a:r>
                      <a:endParaRPr lang="zh-CN" altLang="en-US" sz="1500" b="1" dirty="0">
                        <a:latin typeface="+mn-ea"/>
                        <a:ea typeface="+mn-ea"/>
                      </a:endParaRPr>
                    </a:p>
                  </a:txBody>
                  <a:tcPr anchor="ctr" anchorCtr="true">
                    <a:noFill/>
                  </a:tcPr>
                </a:tc>
                <a:tc hMerge="true">
                  <a:tcPr/>
                </a:tc>
                <a:tc hMerge="true">
                  <a:tcPr/>
                </a:tc>
                <a:tc hMerge="true">
                  <a:tcPr/>
                </a:tc>
                <a:tc hMerge="true">
                  <a:tcPr/>
                </a:tc>
                <a:tc rowSpan="2">
                  <a:txBody>
                    <a:bodyPr/>
                    <a:lstStyle/>
                    <a:p>
                      <a:pPr algn="ctr">
                        <a:lnSpc>
                          <a:spcPct val="100000"/>
                        </a:lnSpc>
                      </a:pPr>
                      <a:r>
                        <a:rPr lang="zh-CN" altLang="zh-CN" sz="1500" b="1" kern="1200" dirty="0" smtClean="0"/>
                        <a:t>总计</a:t>
                      </a:r>
                      <a:endParaRPr lang="zh-CN" altLang="en-US" sz="1500" b="1" dirty="0">
                        <a:latin typeface="+mn-ea"/>
                        <a:ea typeface="+mn-ea"/>
                      </a:endParaRPr>
                    </a:p>
                  </a:txBody>
                  <a:tcPr anchor="ctr" anchorCtr="true">
                    <a:noFill/>
                  </a:tcPr>
                </a:tc>
              </a:tr>
              <a:tr h="457200">
                <a:tc vMerge="true" gridSpan="3">
                  <a:tcPr/>
                </a:tc>
                <a:tc vMerge="true" hMerge="true">
                  <a:tcPr/>
                </a:tc>
                <a:tc vMerge="true" hMerge="true">
                  <a:tcPr/>
                </a:tc>
                <a:tc vMerge="true">
                  <a:tcPr/>
                </a:tc>
                <a:tc>
                  <a:txBody>
                    <a:bodyPr/>
                    <a:lstStyle/>
                    <a:p>
                      <a:pPr algn="ctr">
                        <a:lnSpc>
                          <a:spcPct val="100000"/>
                        </a:lnSpc>
                        <a:spcAft>
                          <a:spcPts val="0"/>
                        </a:spcAft>
                      </a:pPr>
                      <a:r>
                        <a:rPr lang="zh-CN" sz="1500" b="1" kern="0" dirty="0"/>
                        <a:t>商业企业</a:t>
                      </a:r>
                      <a:endParaRPr lang="zh-CN" sz="1500" b="1" kern="100" dirty="0">
                        <a:latin typeface="+mn-ea"/>
                        <a:ea typeface="+mn-ea"/>
                        <a:cs typeface="黑体"/>
                      </a:endParaRPr>
                    </a:p>
                  </a:txBody>
                  <a:tcPr marL="68580" marR="68580" marT="0" marB="0" anchor="ctr" anchorCtr="true">
                    <a:noFill/>
                  </a:tcPr>
                </a:tc>
                <a:tc>
                  <a:txBody>
                    <a:bodyPr/>
                    <a:lstStyle/>
                    <a:p>
                      <a:pPr algn="ctr">
                        <a:lnSpc>
                          <a:spcPct val="100000"/>
                        </a:lnSpc>
                        <a:spcAft>
                          <a:spcPts val="0"/>
                        </a:spcAft>
                      </a:pPr>
                      <a:r>
                        <a:rPr lang="zh-CN" sz="1500" b="1" kern="0" dirty="0"/>
                        <a:t>科研机构</a:t>
                      </a:r>
                      <a:endParaRPr lang="zh-CN" sz="1500" b="1" kern="100" dirty="0">
                        <a:latin typeface="+mn-ea"/>
                        <a:ea typeface="+mn-ea"/>
                        <a:cs typeface="黑体"/>
                      </a:endParaRPr>
                    </a:p>
                  </a:txBody>
                  <a:tcPr marL="68580" marR="68580" marT="0" marB="0" anchor="ctr" anchorCtr="true">
                    <a:noFill/>
                  </a:tcPr>
                </a:tc>
                <a:tc>
                  <a:txBody>
                    <a:bodyPr/>
                    <a:lstStyle/>
                    <a:p>
                      <a:pPr algn="ctr">
                        <a:lnSpc>
                          <a:spcPct val="100000"/>
                        </a:lnSpc>
                        <a:spcAft>
                          <a:spcPts val="0"/>
                        </a:spcAft>
                      </a:pPr>
                      <a:r>
                        <a:rPr lang="zh-CN" sz="1500" b="1" kern="0" dirty="0"/>
                        <a:t>社会公益组织</a:t>
                      </a:r>
                      <a:endParaRPr lang="zh-CN" sz="1500" b="1" kern="100" dirty="0">
                        <a:latin typeface="+mn-ea"/>
                        <a:ea typeface="+mn-ea"/>
                        <a:cs typeface="黑体"/>
                      </a:endParaRPr>
                    </a:p>
                  </a:txBody>
                  <a:tcPr marL="68580" marR="68580" marT="0" marB="0" anchor="ctr" anchorCtr="true">
                    <a:noFill/>
                  </a:tcPr>
                </a:tc>
                <a:tc>
                  <a:txBody>
                    <a:bodyPr/>
                    <a:lstStyle/>
                    <a:p>
                      <a:pPr algn="ctr">
                        <a:lnSpc>
                          <a:spcPct val="100000"/>
                        </a:lnSpc>
                        <a:spcAft>
                          <a:spcPts val="0"/>
                        </a:spcAft>
                      </a:pPr>
                      <a:r>
                        <a:rPr lang="zh-CN" sz="1500" b="1" kern="0" dirty="0"/>
                        <a:t>法律服务机构</a:t>
                      </a:r>
                      <a:endParaRPr lang="zh-CN" sz="1500" b="1" kern="100" dirty="0">
                        <a:latin typeface="+mn-ea"/>
                        <a:ea typeface="+mn-ea"/>
                        <a:cs typeface="黑体"/>
                      </a:endParaRPr>
                    </a:p>
                  </a:txBody>
                  <a:tcPr marL="68580" marR="68580" marT="0" marB="0" anchor="ctr" anchorCtr="true">
                    <a:noFill/>
                  </a:tcPr>
                </a:tc>
                <a:tc>
                  <a:txBody>
                    <a:bodyPr/>
                    <a:lstStyle/>
                    <a:p>
                      <a:pPr algn="ctr">
                        <a:lnSpc>
                          <a:spcPct val="100000"/>
                        </a:lnSpc>
                        <a:spcAft>
                          <a:spcPts val="0"/>
                        </a:spcAft>
                      </a:pPr>
                      <a:r>
                        <a:rPr lang="zh-CN" sz="1500" b="1" kern="0" dirty="0"/>
                        <a:t>其他</a:t>
                      </a:r>
                      <a:endParaRPr lang="zh-CN" sz="1500" b="1" kern="100" dirty="0">
                        <a:latin typeface="+mn-ea"/>
                        <a:ea typeface="+mn-ea"/>
                        <a:cs typeface="黑体"/>
                      </a:endParaRPr>
                    </a:p>
                  </a:txBody>
                  <a:tcPr marL="68580" marR="68580" marT="0" marB="0" anchor="ctr" anchorCtr="true">
                    <a:noFill/>
                  </a:tcPr>
                </a:tc>
                <a:tc vMerge="true">
                  <a:tcPr/>
                </a:tc>
              </a:tr>
              <a:tr h="355600">
                <a:tc rowSpan="12">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500" dirty="0" smtClean="0"/>
                        <a:t>三</a:t>
                      </a:r>
                      <a:endParaRPr lang="en-US" altLang="zh-CN" sz="1500" dirty="0" smtClean="0"/>
                    </a:p>
                    <a:p>
                      <a:pPr marL="0" marR="0" indent="0" algn="ctr" defTabSz="914400" rtl="0" eaLnBrk="1" fontAlgn="auto" latinLnBrk="0" hangingPunct="1">
                        <a:lnSpc>
                          <a:spcPct val="100000"/>
                        </a:lnSpc>
                        <a:spcBef>
                          <a:spcPts val="0"/>
                        </a:spcBef>
                        <a:spcAft>
                          <a:spcPts val="0"/>
                        </a:spcAft>
                        <a:buClrTx/>
                        <a:buSzTx/>
                        <a:buFontTx/>
                        <a:buNone/>
                        <a:defRPr/>
                      </a:pPr>
                      <a:r>
                        <a:rPr lang="zh-CN" altLang="en-US" sz="1500" dirty="0" smtClean="0"/>
                        <a:t>、</a:t>
                      </a:r>
                      <a:endParaRPr lang="en-US" altLang="zh-CN" sz="1500" dirty="0" smtClean="0"/>
                    </a:p>
                    <a:p>
                      <a:pPr marL="0" marR="0" indent="0" algn="ctr" defTabSz="914400" rtl="0" eaLnBrk="1" fontAlgn="auto" latinLnBrk="0" hangingPunct="1">
                        <a:lnSpc>
                          <a:spcPct val="100000"/>
                        </a:lnSpc>
                        <a:spcBef>
                          <a:spcPts val="0"/>
                        </a:spcBef>
                        <a:spcAft>
                          <a:spcPts val="0"/>
                        </a:spcAft>
                        <a:buClrTx/>
                        <a:buSzTx/>
                        <a:buFontTx/>
                        <a:buNone/>
                        <a:defRPr/>
                      </a:pPr>
                      <a:r>
                        <a:rPr lang="zh-CN" altLang="en-US" sz="1500" dirty="0" smtClean="0"/>
                        <a:t>本年度办理结果</a:t>
                      </a:r>
                      <a:endParaRPr lang="zh-CN" altLang="en-US" sz="1500" dirty="0" smtClean="0"/>
                    </a:p>
                    <a:p>
                      <a:pPr algn="ctr">
                        <a:lnSpc>
                          <a:spcPct val="100000"/>
                        </a:lnSpc>
                      </a:pPr>
                      <a:endParaRPr lang="zh-CN" altLang="en-US" sz="1500" dirty="0">
                        <a:latin typeface="+mn-ea"/>
                        <a:ea typeface="+mn-ea"/>
                      </a:endParaRPr>
                    </a:p>
                  </a:txBody>
                  <a:tcPr anchor="ctr" anchorCtr="true"/>
                </a:tc>
                <a:tc rowSpan="3">
                  <a:txBody>
                    <a:bodyPr/>
                    <a:lstStyle/>
                    <a:p>
                      <a:pPr algn="ctr">
                        <a:lnSpc>
                          <a:spcPct val="100000"/>
                        </a:lnSpc>
                      </a:pPr>
                      <a:r>
                        <a:rPr lang="zh-CN" altLang="zh-CN" sz="1500" kern="1200" dirty="0" smtClean="0"/>
                        <a:t>（四）无法提供</a:t>
                      </a:r>
                      <a:endParaRPr lang="zh-CN" altLang="en-US" sz="1500" dirty="0">
                        <a:latin typeface="+mn-ea"/>
                        <a:ea typeface="+mn-ea"/>
                      </a:endParaRPr>
                    </a:p>
                  </a:txBody>
                  <a:tcPr anchor="ctr" anchorCtr="true"/>
                </a:tc>
                <a:tc>
                  <a:txBody>
                    <a:bodyPr/>
                    <a:lstStyle/>
                    <a:p>
                      <a:pPr algn="ctr" fontAlgn="auto">
                        <a:lnSpc>
                          <a:spcPts val="1500"/>
                        </a:lnSpc>
                        <a:spcAft>
                          <a:spcPts val="0"/>
                        </a:spcAft>
                      </a:pPr>
                      <a:r>
                        <a:rPr lang="en-US" sz="1500" kern="0" dirty="0"/>
                        <a:t>1.</a:t>
                      </a:r>
                      <a:r>
                        <a:rPr lang="zh-CN" sz="1500" kern="0" dirty="0"/>
                        <a:t>本机关不掌握相关政府信息</a:t>
                      </a:r>
                      <a:endParaRPr lang="zh-CN" sz="1500" kern="100" dirty="0">
                        <a:latin typeface="+mn-ea"/>
                        <a:ea typeface="+mn-ea"/>
                        <a:cs typeface="黑体"/>
                      </a:endParaRPr>
                    </a:p>
                  </a:txBody>
                  <a:tcPr marL="68580" marR="68580" marT="0" marB="0" anchor="ctr" anchorCtr="true"/>
                </a:tc>
                <a:tc>
                  <a:txBody>
                    <a:bodyPr/>
                    <a:lstStyle/>
                    <a:p>
                      <a:pPr algn="ctr">
                        <a:lnSpc>
                          <a:spcPts val="2800"/>
                        </a:lnSpc>
                        <a:spcAft>
                          <a:spcPts val="0"/>
                        </a:spcAft>
                      </a:pPr>
                      <a:r>
                        <a:rPr lang="en-US" sz="1200" kern="0" dirty="0"/>
                        <a:t>0</a:t>
                      </a:r>
                      <a:endParaRPr lang="zh-CN" sz="1050" kern="100" dirty="0">
                        <a:latin typeface="Calibri"/>
                        <a:ea typeface="宋体"/>
                        <a:cs typeface="黑体"/>
                      </a:endParaRPr>
                    </a:p>
                  </a:txBody>
                  <a:tcPr marL="68580" marR="68580" marT="0" marB="0" anchor="ctr"/>
                </a:tc>
                <a:tc>
                  <a:txBody>
                    <a:bodyPr/>
                    <a:lstStyle/>
                    <a:p>
                      <a:pPr algn="ctr">
                        <a:lnSpc>
                          <a:spcPts val="28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ts val="28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ts val="28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ts val="28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ts val="28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ts val="2800"/>
                        </a:lnSpc>
                        <a:spcAft>
                          <a:spcPts val="0"/>
                        </a:spcAft>
                      </a:pPr>
                      <a:r>
                        <a:rPr lang="en-US" sz="1200" kern="0"/>
                        <a:t>0</a:t>
                      </a:r>
                      <a:endParaRPr lang="zh-CN" sz="1050" kern="100">
                        <a:latin typeface="Calibri"/>
                        <a:ea typeface="宋体"/>
                        <a:cs typeface="黑体"/>
                      </a:endParaRPr>
                    </a:p>
                  </a:txBody>
                  <a:tcPr marL="68580" marR="68580" marT="0" marB="0" anchor="ctr"/>
                </a:tc>
              </a:tr>
              <a:tr h="355600">
                <a:tc vMerge="true">
                  <a:tcPr anchor="ctr" anchorCtr="true"/>
                </a:tc>
                <a:tc vMerge="true">
                  <a:tcPr/>
                </a:tc>
                <a:tc>
                  <a:txBody>
                    <a:bodyPr/>
                    <a:lstStyle/>
                    <a:p>
                      <a:pPr algn="ctr" fontAlgn="auto">
                        <a:lnSpc>
                          <a:spcPts val="1500"/>
                        </a:lnSpc>
                        <a:spcAft>
                          <a:spcPts val="0"/>
                        </a:spcAft>
                      </a:pPr>
                      <a:r>
                        <a:rPr lang="en-US" sz="1500" kern="0"/>
                        <a:t>2.</a:t>
                      </a:r>
                      <a:r>
                        <a:rPr lang="zh-CN" sz="1500" kern="0"/>
                        <a:t>没有现成信息需另行制作</a:t>
                      </a:r>
                      <a:endParaRPr lang="zh-CN" sz="1500" kern="100">
                        <a:latin typeface="+mn-ea"/>
                        <a:ea typeface="+mn-ea"/>
                        <a:cs typeface="黑体"/>
                      </a:endParaRPr>
                    </a:p>
                  </a:txBody>
                  <a:tcPr marL="68580" marR="68580" marT="0" marB="0" anchor="ctr" anchorCtr="true"/>
                </a:tc>
                <a:tc>
                  <a:txBody>
                    <a:bodyPr/>
                    <a:lstStyle/>
                    <a:p>
                      <a:pPr algn="ctr">
                        <a:lnSpc>
                          <a:spcPts val="28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ts val="28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ts val="28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ts val="28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ts val="28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ts val="28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ts val="2800"/>
                        </a:lnSpc>
                        <a:spcAft>
                          <a:spcPts val="0"/>
                        </a:spcAft>
                      </a:pPr>
                      <a:r>
                        <a:rPr lang="en-US" sz="1200" kern="0"/>
                        <a:t>0</a:t>
                      </a:r>
                      <a:endParaRPr lang="zh-CN" sz="1050" kern="100">
                        <a:latin typeface="Calibri"/>
                        <a:ea typeface="宋体"/>
                        <a:cs typeface="黑体"/>
                      </a:endParaRPr>
                    </a:p>
                  </a:txBody>
                  <a:tcPr marL="68580" marR="68580" marT="0" marB="0" anchor="ctr"/>
                </a:tc>
              </a:tr>
              <a:tr h="355600">
                <a:tc vMerge="true">
                  <a:tcPr anchor="ctr" anchorCtr="true"/>
                </a:tc>
                <a:tc vMerge="true">
                  <a:tcPr/>
                </a:tc>
                <a:tc>
                  <a:txBody>
                    <a:bodyPr/>
                    <a:lstStyle/>
                    <a:p>
                      <a:pPr algn="ctr" fontAlgn="auto">
                        <a:lnSpc>
                          <a:spcPts val="1500"/>
                        </a:lnSpc>
                        <a:spcAft>
                          <a:spcPts val="0"/>
                        </a:spcAft>
                      </a:pPr>
                      <a:r>
                        <a:rPr lang="en-US" sz="1500" kern="0" dirty="0"/>
                        <a:t>3.</a:t>
                      </a:r>
                      <a:r>
                        <a:rPr lang="zh-CN" sz="1500" kern="0" dirty="0"/>
                        <a:t>补正后申请内容仍不明确</a:t>
                      </a:r>
                      <a:endParaRPr lang="zh-CN" sz="1500" kern="100" dirty="0">
                        <a:latin typeface="+mn-ea"/>
                        <a:ea typeface="+mn-ea"/>
                        <a:cs typeface="黑体"/>
                      </a:endParaRPr>
                    </a:p>
                  </a:txBody>
                  <a:tcPr marL="68580" marR="68580" marT="0" marB="0" anchor="ctr" anchorCtr="true"/>
                </a:tc>
                <a:tc>
                  <a:txBody>
                    <a:bodyPr/>
                    <a:lstStyle/>
                    <a:p>
                      <a:pPr algn="ctr">
                        <a:lnSpc>
                          <a:spcPts val="28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ts val="28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ts val="28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ts val="28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ts val="28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ts val="2800"/>
                        </a:lnSpc>
                        <a:spcAft>
                          <a:spcPts val="0"/>
                        </a:spcAft>
                      </a:pPr>
                      <a:r>
                        <a:rPr lang="en-US" sz="1200" kern="0" dirty="0"/>
                        <a:t>0</a:t>
                      </a:r>
                      <a:endParaRPr lang="zh-CN" sz="1050" kern="100" dirty="0">
                        <a:latin typeface="Calibri"/>
                        <a:ea typeface="宋体"/>
                        <a:cs typeface="黑体"/>
                      </a:endParaRPr>
                    </a:p>
                  </a:txBody>
                  <a:tcPr marL="68580" marR="68580" marT="0" marB="0" anchor="ctr"/>
                </a:tc>
                <a:tc>
                  <a:txBody>
                    <a:bodyPr/>
                    <a:lstStyle/>
                    <a:p>
                      <a:pPr algn="ctr">
                        <a:lnSpc>
                          <a:spcPts val="2800"/>
                        </a:lnSpc>
                        <a:spcAft>
                          <a:spcPts val="0"/>
                        </a:spcAft>
                      </a:pPr>
                      <a:r>
                        <a:rPr lang="en-US" sz="1200" kern="0"/>
                        <a:t>0</a:t>
                      </a:r>
                      <a:endParaRPr lang="zh-CN" sz="1050" kern="100">
                        <a:latin typeface="Calibri"/>
                        <a:ea typeface="宋体"/>
                        <a:cs typeface="黑体"/>
                      </a:endParaRPr>
                    </a:p>
                  </a:txBody>
                  <a:tcPr marL="68580" marR="68580" marT="0" marB="0" anchor="ctr"/>
                </a:tc>
              </a:tr>
              <a:tr h="355600">
                <a:tc vMerge="true">
                  <a:tcPr anchor="ctr" anchorCtr="true"/>
                </a:tc>
                <a:tc rowSpan="5">
                  <a:txBody>
                    <a:bodyPr/>
                    <a:lstStyle/>
                    <a:p>
                      <a:pPr algn="ctr">
                        <a:lnSpc>
                          <a:spcPct val="100000"/>
                        </a:lnSpc>
                      </a:pPr>
                      <a:r>
                        <a:rPr lang="zh-CN" altLang="zh-CN" sz="1500" kern="1200" dirty="0" smtClean="0"/>
                        <a:t>（五）不予处理</a:t>
                      </a:r>
                      <a:endParaRPr lang="zh-CN" altLang="en-US" sz="1500" dirty="0">
                        <a:latin typeface="+mn-ea"/>
                        <a:ea typeface="+mn-ea"/>
                      </a:endParaRPr>
                    </a:p>
                  </a:txBody>
                  <a:tcPr anchor="ctr" anchorCtr="true"/>
                </a:tc>
                <a:tc>
                  <a:txBody>
                    <a:bodyPr/>
                    <a:lstStyle/>
                    <a:p>
                      <a:pPr algn="ctr" fontAlgn="auto">
                        <a:lnSpc>
                          <a:spcPts val="1500"/>
                        </a:lnSpc>
                        <a:spcAft>
                          <a:spcPts val="0"/>
                        </a:spcAft>
                      </a:pPr>
                      <a:r>
                        <a:rPr lang="en-US" sz="1500" kern="0" dirty="0"/>
                        <a:t>1.</a:t>
                      </a:r>
                      <a:r>
                        <a:rPr lang="zh-CN" sz="1500" kern="0" dirty="0"/>
                        <a:t>信访举报投诉类申请</a:t>
                      </a:r>
                      <a:endParaRPr lang="zh-CN" sz="1500" kern="100" dirty="0">
                        <a:latin typeface="+mn-ea"/>
                        <a:ea typeface="+mn-ea"/>
                        <a:cs typeface="黑体"/>
                      </a:endParaRPr>
                    </a:p>
                  </a:txBody>
                  <a:tcPr marL="68580" marR="68580" marT="0" marB="0" anchor="ctr" anchorCtr="true"/>
                </a:tc>
                <a:tc>
                  <a:txBody>
                    <a:bodyPr/>
                    <a:lstStyle/>
                    <a:p>
                      <a:pPr algn="ctr">
                        <a:lnSpc>
                          <a:spcPts val="28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ts val="28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ts val="28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ts val="28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ts val="28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ts val="28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ts val="2800"/>
                        </a:lnSpc>
                        <a:spcAft>
                          <a:spcPts val="0"/>
                        </a:spcAft>
                      </a:pPr>
                      <a:r>
                        <a:rPr lang="en-US" sz="1200" kern="0"/>
                        <a:t>0</a:t>
                      </a:r>
                      <a:endParaRPr lang="zh-CN" sz="1050" kern="100">
                        <a:latin typeface="Calibri"/>
                        <a:ea typeface="宋体"/>
                        <a:cs typeface="黑体"/>
                      </a:endParaRPr>
                    </a:p>
                  </a:txBody>
                  <a:tcPr marL="68580" marR="68580" marT="0" marB="0" anchor="ctr"/>
                </a:tc>
              </a:tr>
              <a:tr h="355600">
                <a:tc vMerge="true">
                  <a:tcPr/>
                </a:tc>
                <a:tc vMerge="true">
                  <a:tcPr/>
                </a:tc>
                <a:tc>
                  <a:txBody>
                    <a:bodyPr/>
                    <a:lstStyle/>
                    <a:p>
                      <a:pPr algn="ctr" fontAlgn="auto">
                        <a:lnSpc>
                          <a:spcPts val="1500"/>
                        </a:lnSpc>
                        <a:spcAft>
                          <a:spcPts val="0"/>
                        </a:spcAft>
                      </a:pPr>
                      <a:r>
                        <a:rPr lang="en-US" sz="1500" kern="0" dirty="0"/>
                        <a:t>2.</a:t>
                      </a:r>
                      <a:r>
                        <a:rPr lang="zh-CN" sz="1500" kern="0" dirty="0"/>
                        <a:t>重复申请</a:t>
                      </a:r>
                      <a:endParaRPr lang="zh-CN" sz="1500" kern="100" dirty="0">
                        <a:latin typeface="+mn-ea"/>
                        <a:ea typeface="+mn-ea"/>
                        <a:cs typeface="黑体"/>
                      </a:endParaRPr>
                    </a:p>
                  </a:txBody>
                  <a:tcPr marL="68580" marR="68580" marT="0" marB="0" anchor="ctr" anchorCtr="true"/>
                </a:tc>
                <a:tc>
                  <a:txBody>
                    <a:bodyPr/>
                    <a:lstStyle/>
                    <a:p>
                      <a:pPr algn="ctr">
                        <a:lnSpc>
                          <a:spcPts val="28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ts val="28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ts val="28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ts val="28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ts val="28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ts val="28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ts val="2800"/>
                        </a:lnSpc>
                        <a:spcAft>
                          <a:spcPts val="0"/>
                        </a:spcAft>
                      </a:pPr>
                      <a:r>
                        <a:rPr lang="en-US" sz="1200" kern="0"/>
                        <a:t>0</a:t>
                      </a:r>
                      <a:endParaRPr lang="zh-CN" sz="1050" kern="100">
                        <a:latin typeface="Calibri"/>
                        <a:ea typeface="宋体"/>
                        <a:cs typeface="黑体"/>
                      </a:endParaRPr>
                    </a:p>
                  </a:txBody>
                  <a:tcPr marL="68580" marR="68580" marT="0" marB="0" anchor="ctr"/>
                </a:tc>
              </a:tr>
              <a:tr h="355600">
                <a:tc vMerge="true">
                  <a:tcPr/>
                </a:tc>
                <a:tc vMerge="true">
                  <a:tcPr/>
                </a:tc>
                <a:tc>
                  <a:txBody>
                    <a:bodyPr/>
                    <a:lstStyle/>
                    <a:p>
                      <a:pPr algn="ctr" fontAlgn="auto">
                        <a:lnSpc>
                          <a:spcPts val="1500"/>
                        </a:lnSpc>
                        <a:spcAft>
                          <a:spcPts val="0"/>
                        </a:spcAft>
                      </a:pPr>
                      <a:r>
                        <a:rPr lang="en-US" sz="1500" kern="0" dirty="0"/>
                        <a:t>3.</a:t>
                      </a:r>
                      <a:r>
                        <a:rPr lang="zh-CN" sz="1500" kern="0" dirty="0"/>
                        <a:t>要求提供公开出版物</a:t>
                      </a:r>
                      <a:endParaRPr lang="zh-CN" sz="1500" kern="100" dirty="0">
                        <a:latin typeface="+mn-ea"/>
                        <a:ea typeface="+mn-ea"/>
                        <a:cs typeface="黑体"/>
                      </a:endParaRPr>
                    </a:p>
                  </a:txBody>
                  <a:tcPr marL="68580" marR="68580" marT="0" marB="0" anchor="ctr" anchorCtr="true"/>
                </a:tc>
                <a:tc>
                  <a:txBody>
                    <a:bodyPr/>
                    <a:lstStyle/>
                    <a:p>
                      <a:pPr algn="ctr">
                        <a:lnSpc>
                          <a:spcPts val="28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ts val="28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ts val="28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ts val="28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ts val="28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ts val="28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ts val="2800"/>
                        </a:lnSpc>
                        <a:spcAft>
                          <a:spcPts val="0"/>
                        </a:spcAft>
                      </a:pPr>
                      <a:r>
                        <a:rPr lang="en-US" sz="1200" kern="0"/>
                        <a:t>0</a:t>
                      </a:r>
                      <a:endParaRPr lang="zh-CN" sz="1050" kern="100">
                        <a:latin typeface="Calibri"/>
                        <a:ea typeface="宋体"/>
                        <a:cs typeface="黑体"/>
                      </a:endParaRPr>
                    </a:p>
                  </a:txBody>
                  <a:tcPr marL="68580" marR="68580" marT="0" marB="0" anchor="ctr"/>
                </a:tc>
              </a:tr>
              <a:tr h="355600">
                <a:tc vMerge="true">
                  <a:tcPr/>
                </a:tc>
                <a:tc vMerge="true">
                  <a:tcPr/>
                </a:tc>
                <a:tc>
                  <a:txBody>
                    <a:bodyPr/>
                    <a:lstStyle/>
                    <a:p>
                      <a:pPr algn="ctr" fontAlgn="auto">
                        <a:lnSpc>
                          <a:spcPts val="1500"/>
                        </a:lnSpc>
                        <a:spcAft>
                          <a:spcPts val="0"/>
                        </a:spcAft>
                      </a:pPr>
                      <a:r>
                        <a:rPr lang="en-US" sz="1500" kern="0" dirty="0"/>
                        <a:t>4.</a:t>
                      </a:r>
                      <a:r>
                        <a:rPr lang="zh-CN" sz="1500" kern="0" dirty="0"/>
                        <a:t>无正当理由大量反复申请</a:t>
                      </a:r>
                      <a:endParaRPr lang="zh-CN" sz="1500" kern="100" dirty="0">
                        <a:latin typeface="+mn-ea"/>
                        <a:ea typeface="+mn-ea"/>
                        <a:cs typeface="黑体"/>
                      </a:endParaRPr>
                    </a:p>
                  </a:txBody>
                  <a:tcPr marL="68580" marR="68580" marT="0" marB="0" anchor="ctr" anchorCtr="true"/>
                </a:tc>
                <a:tc>
                  <a:txBody>
                    <a:bodyPr/>
                    <a:lstStyle/>
                    <a:p>
                      <a:pPr algn="ctr">
                        <a:lnSpc>
                          <a:spcPts val="28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ts val="28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ts val="2800"/>
                        </a:lnSpc>
                        <a:spcAft>
                          <a:spcPts val="0"/>
                        </a:spcAft>
                      </a:pPr>
                      <a:r>
                        <a:rPr lang="en-US" sz="1200" kern="0" dirty="0"/>
                        <a:t>0</a:t>
                      </a:r>
                      <a:endParaRPr lang="zh-CN" sz="1050" kern="100" dirty="0">
                        <a:latin typeface="Calibri"/>
                        <a:ea typeface="宋体"/>
                        <a:cs typeface="黑体"/>
                      </a:endParaRPr>
                    </a:p>
                  </a:txBody>
                  <a:tcPr marL="68580" marR="68580" marT="0" marB="0" anchor="ctr"/>
                </a:tc>
                <a:tc>
                  <a:txBody>
                    <a:bodyPr/>
                    <a:lstStyle/>
                    <a:p>
                      <a:pPr algn="ctr">
                        <a:lnSpc>
                          <a:spcPts val="28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ts val="2800"/>
                        </a:lnSpc>
                        <a:spcAft>
                          <a:spcPts val="0"/>
                        </a:spcAft>
                      </a:pPr>
                      <a:r>
                        <a:rPr lang="en-US" sz="1200" kern="0" dirty="0"/>
                        <a:t>0</a:t>
                      </a:r>
                      <a:endParaRPr lang="zh-CN" sz="1050" kern="100" dirty="0">
                        <a:latin typeface="Calibri"/>
                        <a:ea typeface="宋体"/>
                        <a:cs typeface="黑体"/>
                      </a:endParaRPr>
                    </a:p>
                  </a:txBody>
                  <a:tcPr marL="68580" marR="68580" marT="0" marB="0" anchor="ctr"/>
                </a:tc>
                <a:tc>
                  <a:txBody>
                    <a:bodyPr/>
                    <a:lstStyle/>
                    <a:p>
                      <a:pPr algn="ctr">
                        <a:lnSpc>
                          <a:spcPts val="28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ts val="2800"/>
                        </a:lnSpc>
                        <a:spcAft>
                          <a:spcPts val="0"/>
                        </a:spcAft>
                      </a:pPr>
                      <a:r>
                        <a:rPr lang="en-US" sz="1200" kern="0"/>
                        <a:t>0</a:t>
                      </a:r>
                      <a:endParaRPr lang="zh-CN" sz="1050" kern="100">
                        <a:latin typeface="Calibri"/>
                        <a:ea typeface="宋体"/>
                        <a:cs typeface="黑体"/>
                      </a:endParaRPr>
                    </a:p>
                  </a:txBody>
                  <a:tcPr marL="68580" marR="68580" marT="0" marB="0" anchor="ctr"/>
                </a:tc>
              </a:tr>
              <a:tr h="355600">
                <a:tc vMerge="true">
                  <a:tcPr/>
                </a:tc>
                <a:tc vMerge="true">
                  <a:tcPr/>
                </a:tc>
                <a:tc>
                  <a:txBody>
                    <a:bodyPr/>
                    <a:lstStyle/>
                    <a:p>
                      <a:pPr algn="ctr" fontAlgn="auto">
                        <a:lnSpc>
                          <a:spcPts val="1500"/>
                        </a:lnSpc>
                        <a:spcAft>
                          <a:spcPts val="0"/>
                        </a:spcAft>
                      </a:pPr>
                      <a:r>
                        <a:rPr lang="en-US" sz="1500" kern="0" dirty="0"/>
                        <a:t>5.</a:t>
                      </a:r>
                      <a:r>
                        <a:rPr lang="zh-CN" sz="1500" kern="0" dirty="0"/>
                        <a:t>要求行政机关确认或重新出具已获取信息</a:t>
                      </a:r>
                      <a:endParaRPr lang="zh-CN" sz="1500" kern="100" dirty="0">
                        <a:latin typeface="+mn-ea"/>
                        <a:ea typeface="+mn-ea"/>
                        <a:cs typeface="黑体"/>
                      </a:endParaRPr>
                    </a:p>
                  </a:txBody>
                  <a:tcPr marL="68580" marR="68580" marT="0" marB="0" anchor="ctr" anchorCtr="true"/>
                </a:tc>
                <a:tc>
                  <a:txBody>
                    <a:bodyPr/>
                    <a:lstStyle/>
                    <a:p>
                      <a:pPr algn="ctr">
                        <a:lnSpc>
                          <a:spcPts val="28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ts val="28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ts val="28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ts val="28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ts val="28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ts val="28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ts val="2800"/>
                        </a:lnSpc>
                        <a:spcAft>
                          <a:spcPts val="0"/>
                        </a:spcAft>
                      </a:pPr>
                      <a:r>
                        <a:rPr lang="en-US" sz="1200" kern="0"/>
                        <a:t>0</a:t>
                      </a:r>
                      <a:endParaRPr lang="zh-CN" sz="1050" kern="100">
                        <a:latin typeface="Calibri"/>
                        <a:ea typeface="宋体"/>
                        <a:cs typeface="黑体"/>
                      </a:endParaRPr>
                    </a:p>
                  </a:txBody>
                  <a:tcPr marL="68580" marR="68580" marT="0" marB="0" anchor="ctr"/>
                </a:tc>
              </a:tr>
              <a:tr h="472440">
                <a:tc vMerge="true">
                  <a:tcPr anchor="ctr" anchorCtr="true"/>
                </a:tc>
                <a:tc rowSpan="3">
                  <a:txBody>
                    <a:bodyPr/>
                    <a:lstStyle/>
                    <a:p>
                      <a:pPr algn="ctr">
                        <a:lnSpc>
                          <a:spcPct val="100000"/>
                        </a:lnSpc>
                      </a:pPr>
                      <a:r>
                        <a:rPr lang="zh-CN" altLang="zh-CN" sz="1500" kern="1200" dirty="0" smtClean="0"/>
                        <a:t>（六）其他处理</a:t>
                      </a:r>
                      <a:endParaRPr lang="zh-CN" altLang="en-US" sz="1500" dirty="0">
                        <a:latin typeface="+mn-ea"/>
                        <a:ea typeface="+mn-ea"/>
                      </a:endParaRPr>
                    </a:p>
                  </a:txBody>
                  <a:tcPr anchor="ctr" anchorCtr="true"/>
                </a:tc>
                <a:tc>
                  <a:txBody>
                    <a:bodyPr/>
                    <a:p>
                      <a:pPr algn="ctr" fontAlgn="auto">
                        <a:lnSpc>
                          <a:spcPts val="1500"/>
                        </a:lnSpc>
                        <a:buNone/>
                      </a:pPr>
                      <a:r>
                        <a:rPr lang="zh-CN" altLang="en-US" sz="1500" dirty="0">
                          <a:latin typeface="+mn-ea"/>
                          <a:ea typeface="+mn-ea"/>
                        </a:rPr>
                        <a:t>1.申请人无正当理由逾期不补正、行政机关不再处理其政府信息公开申请</a:t>
                      </a:r>
                      <a:endParaRPr lang="zh-CN" altLang="en-US" sz="1500" dirty="0">
                        <a:latin typeface="+mn-ea"/>
                        <a:ea typeface="+mn-ea"/>
                      </a:endParaRPr>
                    </a:p>
                  </a:txBody>
                  <a:tcPr anchor="ctr" anchorCtr="true"/>
                </a:tc>
                <a:tc>
                  <a:txBody>
                    <a:bodyPr/>
                    <a:lstStyle/>
                    <a:p>
                      <a:pPr algn="ctr">
                        <a:lnSpc>
                          <a:spcPts val="28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ts val="28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ts val="28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ts val="28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ts val="28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ts val="28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ts val="2800"/>
                        </a:lnSpc>
                        <a:spcAft>
                          <a:spcPts val="0"/>
                        </a:spcAft>
                      </a:pPr>
                      <a:r>
                        <a:rPr lang="en-US" sz="1200" kern="0"/>
                        <a:t>0</a:t>
                      </a:r>
                      <a:endParaRPr lang="zh-CN" sz="1050" kern="100">
                        <a:latin typeface="Calibri"/>
                        <a:ea typeface="宋体"/>
                        <a:cs typeface="黑体"/>
                      </a:endParaRPr>
                    </a:p>
                  </a:txBody>
                  <a:tcPr marL="68580" marR="68580" marT="0" marB="0" anchor="ctr"/>
                </a:tc>
              </a:tr>
              <a:tr h="472440">
                <a:tc vMerge="true">
                  <a:tcPr/>
                </a:tc>
                <a:tc vMerge="true">
                  <a:tcPr anchor="ctr" anchorCtr="true"/>
                </a:tc>
                <a:tc>
                  <a:txBody>
                    <a:bodyPr/>
                    <a:p>
                      <a:pPr algn="ctr" fontAlgn="auto">
                        <a:lnSpc>
                          <a:spcPts val="1500"/>
                        </a:lnSpc>
                        <a:buNone/>
                      </a:pPr>
                      <a:r>
                        <a:rPr lang="zh-CN" altLang="en-US" sz="1500" dirty="0">
                          <a:latin typeface="+mn-ea"/>
                          <a:ea typeface="+mn-ea"/>
                        </a:rPr>
                        <a:t>2.申请人逾期未按收费通知要求缴纳费用、行政机关不再处理其政府信息公开申请</a:t>
                      </a:r>
                      <a:endParaRPr lang="zh-CN" altLang="en-US" sz="1500" dirty="0">
                        <a:latin typeface="+mn-ea"/>
                        <a:ea typeface="+mn-ea"/>
                      </a:endParaRPr>
                    </a:p>
                  </a:txBody>
                  <a:tcPr anchor="ctr" anchorCtr="true"/>
                </a:tc>
                <a:tc>
                  <a:txBody>
                    <a:bodyPr/>
                    <a:p>
                      <a:pPr algn="ctr">
                        <a:lnSpc>
                          <a:spcPts val="2800"/>
                        </a:lnSpc>
                        <a:spcAft>
                          <a:spcPts val="0"/>
                        </a:spcAft>
                      </a:pPr>
                      <a:r>
                        <a:rPr lang="en-US" sz="1200" kern="0"/>
                        <a:t>0</a:t>
                      </a:r>
                      <a:endParaRPr lang="zh-CN" sz="1050" kern="100">
                        <a:latin typeface="Calibri"/>
                        <a:ea typeface="宋体"/>
                        <a:cs typeface="黑体"/>
                      </a:endParaRPr>
                    </a:p>
                  </a:txBody>
                  <a:tcPr marL="68580" marR="68580" marT="0" marB="0" anchor="ctr"/>
                </a:tc>
                <a:tc>
                  <a:txBody>
                    <a:bodyPr/>
                    <a:p>
                      <a:pPr algn="ctr">
                        <a:lnSpc>
                          <a:spcPts val="2800"/>
                        </a:lnSpc>
                        <a:spcAft>
                          <a:spcPts val="0"/>
                        </a:spcAft>
                      </a:pPr>
                      <a:r>
                        <a:rPr lang="en-US" sz="1200" kern="0"/>
                        <a:t>0</a:t>
                      </a:r>
                      <a:endParaRPr lang="zh-CN" sz="1050" kern="100">
                        <a:latin typeface="Calibri"/>
                        <a:ea typeface="宋体"/>
                        <a:cs typeface="黑体"/>
                      </a:endParaRPr>
                    </a:p>
                  </a:txBody>
                  <a:tcPr marL="68580" marR="68580" marT="0" marB="0" anchor="ctr"/>
                </a:tc>
                <a:tc>
                  <a:txBody>
                    <a:bodyPr/>
                    <a:p>
                      <a:pPr algn="ctr">
                        <a:lnSpc>
                          <a:spcPts val="2800"/>
                        </a:lnSpc>
                        <a:spcAft>
                          <a:spcPts val="0"/>
                        </a:spcAft>
                      </a:pPr>
                      <a:r>
                        <a:rPr lang="en-US" sz="1200" kern="0"/>
                        <a:t>0</a:t>
                      </a:r>
                      <a:endParaRPr lang="zh-CN" sz="1050" kern="100">
                        <a:latin typeface="Calibri"/>
                        <a:ea typeface="宋体"/>
                        <a:cs typeface="黑体"/>
                      </a:endParaRPr>
                    </a:p>
                  </a:txBody>
                  <a:tcPr marL="68580" marR="68580" marT="0" marB="0" anchor="ctr"/>
                </a:tc>
                <a:tc>
                  <a:txBody>
                    <a:bodyPr/>
                    <a:p>
                      <a:pPr algn="ctr">
                        <a:lnSpc>
                          <a:spcPts val="2800"/>
                        </a:lnSpc>
                        <a:spcAft>
                          <a:spcPts val="0"/>
                        </a:spcAft>
                      </a:pPr>
                      <a:r>
                        <a:rPr lang="en-US" sz="1200" kern="0"/>
                        <a:t>0</a:t>
                      </a:r>
                      <a:endParaRPr lang="zh-CN" sz="1050" kern="100">
                        <a:latin typeface="Calibri"/>
                        <a:ea typeface="宋体"/>
                        <a:cs typeface="黑体"/>
                      </a:endParaRPr>
                    </a:p>
                  </a:txBody>
                  <a:tcPr marL="68580" marR="68580" marT="0" marB="0" anchor="ctr"/>
                </a:tc>
                <a:tc>
                  <a:txBody>
                    <a:bodyPr/>
                    <a:p>
                      <a:pPr algn="ctr">
                        <a:lnSpc>
                          <a:spcPts val="2800"/>
                        </a:lnSpc>
                        <a:spcAft>
                          <a:spcPts val="0"/>
                        </a:spcAft>
                      </a:pPr>
                      <a:r>
                        <a:rPr lang="en-US" sz="1200" kern="0"/>
                        <a:t>0</a:t>
                      </a:r>
                      <a:endParaRPr lang="zh-CN" sz="1050" kern="100">
                        <a:latin typeface="Calibri"/>
                        <a:ea typeface="宋体"/>
                        <a:cs typeface="黑体"/>
                      </a:endParaRPr>
                    </a:p>
                  </a:txBody>
                  <a:tcPr marL="68580" marR="68580" marT="0" marB="0" anchor="ctr"/>
                </a:tc>
                <a:tc>
                  <a:txBody>
                    <a:bodyPr/>
                    <a:p>
                      <a:pPr algn="ctr">
                        <a:lnSpc>
                          <a:spcPts val="2800"/>
                        </a:lnSpc>
                        <a:spcAft>
                          <a:spcPts val="0"/>
                        </a:spcAft>
                      </a:pPr>
                      <a:r>
                        <a:rPr lang="en-US" sz="1200" kern="0"/>
                        <a:t>0</a:t>
                      </a:r>
                      <a:endParaRPr lang="zh-CN" sz="1050" kern="100">
                        <a:latin typeface="Calibri"/>
                        <a:ea typeface="宋体"/>
                        <a:cs typeface="黑体"/>
                      </a:endParaRPr>
                    </a:p>
                  </a:txBody>
                  <a:tcPr marL="68580" marR="68580" marT="0" marB="0" anchor="ctr"/>
                </a:tc>
                <a:tc>
                  <a:txBody>
                    <a:bodyPr/>
                    <a:p>
                      <a:pPr algn="ctr">
                        <a:lnSpc>
                          <a:spcPts val="2800"/>
                        </a:lnSpc>
                        <a:spcAft>
                          <a:spcPts val="0"/>
                        </a:spcAft>
                      </a:pPr>
                      <a:r>
                        <a:rPr lang="en-US" sz="1200" kern="0"/>
                        <a:t>0</a:t>
                      </a:r>
                      <a:endParaRPr lang="zh-CN" sz="1050" kern="100">
                        <a:latin typeface="Calibri"/>
                        <a:ea typeface="宋体"/>
                        <a:cs typeface="黑体"/>
                      </a:endParaRPr>
                    </a:p>
                  </a:txBody>
                  <a:tcPr marL="68580" marR="68580" marT="0" marB="0" anchor="ctr"/>
                </a:tc>
              </a:tr>
              <a:tr h="355600">
                <a:tc vMerge="true">
                  <a:tcPr/>
                </a:tc>
                <a:tc vMerge="true">
                  <a:tcPr anchor="ctr" anchorCtr="true"/>
                </a:tc>
                <a:tc>
                  <a:txBody>
                    <a:bodyPr/>
                    <a:p>
                      <a:pPr algn="ctr" fontAlgn="auto">
                        <a:lnSpc>
                          <a:spcPts val="1500"/>
                        </a:lnSpc>
                        <a:buNone/>
                      </a:pPr>
                      <a:r>
                        <a:rPr lang="zh-CN" altLang="en-US" sz="1500" dirty="0">
                          <a:latin typeface="+mn-ea"/>
                          <a:ea typeface="+mn-ea"/>
                        </a:rPr>
                        <a:t>3.其他</a:t>
                      </a:r>
                      <a:endParaRPr lang="zh-CN" altLang="en-US" sz="1500" dirty="0">
                        <a:latin typeface="+mn-ea"/>
                        <a:ea typeface="+mn-ea"/>
                      </a:endParaRPr>
                    </a:p>
                  </a:txBody>
                  <a:tcPr anchor="ctr" anchorCtr="true"/>
                </a:tc>
                <a:tc>
                  <a:txBody>
                    <a:bodyPr/>
                    <a:p>
                      <a:pPr algn="ctr">
                        <a:lnSpc>
                          <a:spcPts val="2800"/>
                        </a:lnSpc>
                        <a:spcAft>
                          <a:spcPts val="0"/>
                        </a:spcAft>
                      </a:pPr>
                      <a:r>
                        <a:rPr lang="en-US" sz="1200" kern="0"/>
                        <a:t>0</a:t>
                      </a:r>
                      <a:endParaRPr lang="zh-CN" sz="1050" kern="100">
                        <a:latin typeface="Calibri"/>
                        <a:ea typeface="宋体"/>
                        <a:cs typeface="黑体"/>
                      </a:endParaRPr>
                    </a:p>
                  </a:txBody>
                  <a:tcPr marL="68580" marR="68580" marT="0" marB="0" anchor="ctr"/>
                </a:tc>
                <a:tc>
                  <a:txBody>
                    <a:bodyPr/>
                    <a:p>
                      <a:pPr algn="ctr">
                        <a:lnSpc>
                          <a:spcPts val="2800"/>
                        </a:lnSpc>
                        <a:spcAft>
                          <a:spcPts val="0"/>
                        </a:spcAft>
                      </a:pPr>
                      <a:r>
                        <a:rPr lang="en-US" sz="1200" kern="0"/>
                        <a:t>0</a:t>
                      </a:r>
                      <a:endParaRPr lang="zh-CN" sz="1050" kern="100">
                        <a:latin typeface="Calibri"/>
                        <a:ea typeface="宋体"/>
                        <a:cs typeface="黑体"/>
                      </a:endParaRPr>
                    </a:p>
                  </a:txBody>
                  <a:tcPr marL="68580" marR="68580" marT="0" marB="0" anchor="ctr"/>
                </a:tc>
                <a:tc>
                  <a:txBody>
                    <a:bodyPr/>
                    <a:p>
                      <a:pPr algn="ctr">
                        <a:lnSpc>
                          <a:spcPts val="2800"/>
                        </a:lnSpc>
                        <a:spcAft>
                          <a:spcPts val="0"/>
                        </a:spcAft>
                      </a:pPr>
                      <a:r>
                        <a:rPr lang="en-US" sz="1200" kern="0"/>
                        <a:t>0</a:t>
                      </a:r>
                      <a:endParaRPr lang="zh-CN" sz="1050" kern="100">
                        <a:latin typeface="Calibri"/>
                        <a:ea typeface="宋体"/>
                        <a:cs typeface="黑体"/>
                      </a:endParaRPr>
                    </a:p>
                  </a:txBody>
                  <a:tcPr marL="68580" marR="68580" marT="0" marB="0" anchor="ctr"/>
                </a:tc>
                <a:tc>
                  <a:txBody>
                    <a:bodyPr/>
                    <a:p>
                      <a:pPr algn="ctr">
                        <a:lnSpc>
                          <a:spcPts val="2800"/>
                        </a:lnSpc>
                        <a:spcAft>
                          <a:spcPts val="0"/>
                        </a:spcAft>
                      </a:pPr>
                      <a:r>
                        <a:rPr lang="en-US" sz="1200" kern="0"/>
                        <a:t>0</a:t>
                      </a:r>
                      <a:endParaRPr lang="zh-CN" sz="1050" kern="100">
                        <a:latin typeface="Calibri"/>
                        <a:ea typeface="宋体"/>
                        <a:cs typeface="黑体"/>
                      </a:endParaRPr>
                    </a:p>
                  </a:txBody>
                  <a:tcPr marL="68580" marR="68580" marT="0" marB="0" anchor="ctr"/>
                </a:tc>
                <a:tc>
                  <a:txBody>
                    <a:bodyPr/>
                    <a:p>
                      <a:pPr algn="ctr">
                        <a:lnSpc>
                          <a:spcPts val="2800"/>
                        </a:lnSpc>
                        <a:spcAft>
                          <a:spcPts val="0"/>
                        </a:spcAft>
                      </a:pPr>
                      <a:r>
                        <a:rPr lang="en-US" sz="1200" kern="0"/>
                        <a:t>0</a:t>
                      </a:r>
                      <a:endParaRPr lang="zh-CN" sz="1050" kern="100">
                        <a:latin typeface="Calibri"/>
                        <a:ea typeface="宋体"/>
                        <a:cs typeface="黑体"/>
                      </a:endParaRPr>
                    </a:p>
                  </a:txBody>
                  <a:tcPr marL="68580" marR="68580" marT="0" marB="0" anchor="ctr"/>
                </a:tc>
                <a:tc>
                  <a:txBody>
                    <a:bodyPr/>
                    <a:p>
                      <a:pPr algn="ctr">
                        <a:lnSpc>
                          <a:spcPts val="2800"/>
                        </a:lnSpc>
                        <a:spcAft>
                          <a:spcPts val="0"/>
                        </a:spcAft>
                      </a:pPr>
                      <a:r>
                        <a:rPr lang="en-US" sz="1200" kern="0"/>
                        <a:t>0</a:t>
                      </a:r>
                      <a:endParaRPr lang="zh-CN" sz="1050" kern="100">
                        <a:latin typeface="Calibri"/>
                        <a:ea typeface="宋体"/>
                        <a:cs typeface="黑体"/>
                      </a:endParaRPr>
                    </a:p>
                  </a:txBody>
                  <a:tcPr marL="68580" marR="68580" marT="0" marB="0" anchor="ctr"/>
                </a:tc>
                <a:tc>
                  <a:txBody>
                    <a:bodyPr/>
                    <a:p>
                      <a:pPr algn="ctr">
                        <a:lnSpc>
                          <a:spcPts val="2800"/>
                        </a:lnSpc>
                        <a:spcAft>
                          <a:spcPts val="0"/>
                        </a:spcAft>
                      </a:pPr>
                      <a:r>
                        <a:rPr lang="en-US" sz="1200" kern="0"/>
                        <a:t>0</a:t>
                      </a:r>
                      <a:endParaRPr lang="zh-CN" sz="1050" kern="100">
                        <a:latin typeface="Calibri"/>
                        <a:ea typeface="宋体"/>
                        <a:cs typeface="黑体"/>
                      </a:endParaRPr>
                    </a:p>
                  </a:txBody>
                  <a:tcPr marL="68580" marR="68580" marT="0" marB="0" anchor="ctr"/>
                </a:tc>
              </a:tr>
              <a:tr h="355600">
                <a:tc vMerge="true">
                  <a:tcPr anchor="ctr" anchorCtr="true"/>
                </a:tc>
                <a:tc gridSpan="2">
                  <a:txBody>
                    <a:bodyPr/>
                    <a:lstStyle/>
                    <a:p>
                      <a:pPr algn="ctr" fontAlgn="auto">
                        <a:lnSpc>
                          <a:spcPts val="1500"/>
                        </a:lnSpc>
                      </a:pPr>
                      <a:r>
                        <a:rPr lang="zh-CN" altLang="zh-CN" sz="1500" kern="1200" dirty="0" smtClean="0"/>
                        <a:t>（七）总计</a:t>
                      </a:r>
                      <a:endParaRPr lang="zh-CN" altLang="en-US" sz="1500" dirty="0">
                        <a:latin typeface="+mn-ea"/>
                        <a:ea typeface="+mn-ea"/>
                      </a:endParaRPr>
                    </a:p>
                  </a:txBody>
                  <a:tcPr anchor="ctr" anchorCtr="true"/>
                </a:tc>
                <a:tc hMerge="true">
                  <a:tcPr/>
                </a:tc>
                <a:tc>
                  <a:txBody>
                    <a:bodyPr/>
                    <a:lstStyle/>
                    <a:p>
                      <a:pPr algn="ctr">
                        <a:lnSpc>
                          <a:spcPts val="2800"/>
                        </a:lnSpc>
                        <a:spcAft>
                          <a:spcPts val="0"/>
                        </a:spcAft>
                      </a:pPr>
                      <a:r>
                        <a:rPr lang="en-US" sz="1200" kern="0"/>
                        <a:t>1</a:t>
                      </a:r>
                      <a:endParaRPr lang="zh-CN" sz="1050" kern="100">
                        <a:latin typeface="Calibri"/>
                        <a:ea typeface="宋体"/>
                        <a:cs typeface="黑体"/>
                      </a:endParaRPr>
                    </a:p>
                  </a:txBody>
                  <a:tcPr marL="68580" marR="68580" marT="0" marB="0" anchor="ctr"/>
                </a:tc>
                <a:tc>
                  <a:txBody>
                    <a:bodyPr/>
                    <a:lstStyle/>
                    <a:p>
                      <a:pPr algn="ctr">
                        <a:lnSpc>
                          <a:spcPts val="28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ts val="28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ts val="28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ts val="28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ts val="28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ts val="2800"/>
                        </a:lnSpc>
                        <a:spcAft>
                          <a:spcPts val="0"/>
                        </a:spcAft>
                      </a:pPr>
                      <a:r>
                        <a:rPr lang="en-US" sz="1200" kern="0"/>
                        <a:t>1</a:t>
                      </a:r>
                      <a:endParaRPr lang="zh-CN" sz="1050" kern="100">
                        <a:latin typeface="Calibri"/>
                        <a:ea typeface="宋体"/>
                        <a:cs typeface="黑体"/>
                      </a:endParaRPr>
                    </a:p>
                  </a:txBody>
                  <a:tcPr marL="68580" marR="68580" marT="0" marB="0" anchor="ctr"/>
                </a:tc>
              </a:tr>
              <a:tr h="355600">
                <a:tc gridSpan="3">
                  <a:txBody>
                    <a:bodyPr/>
                    <a:lstStyle/>
                    <a:p>
                      <a:pPr algn="ctr" fontAlgn="auto">
                        <a:lnSpc>
                          <a:spcPts val="1500"/>
                        </a:lnSpc>
                      </a:pPr>
                      <a:r>
                        <a:rPr lang="zh-CN" altLang="zh-CN" sz="1500" kern="1200" dirty="0" smtClean="0"/>
                        <a:t>四、结转下年度继续办理</a:t>
                      </a:r>
                      <a:endParaRPr lang="zh-CN" altLang="en-US" sz="1500" dirty="0">
                        <a:latin typeface="+mn-ea"/>
                        <a:ea typeface="+mn-ea"/>
                      </a:endParaRPr>
                    </a:p>
                  </a:txBody>
                  <a:tcPr anchor="ctr" anchorCtr="true"/>
                </a:tc>
                <a:tc hMerge="true">
                  <a:tcPr/>
                </a:tc>
                <a:tc hMerge="true">
                  <a:tcPr/>
                </a:tc>
                <a:tc>
                  <a:txBody>
                    <a:bodyPr/>
                    <a:lstStyle/>
                    <a:p>
                      <a:pPr algn="ctr">
                        <a:lnSpc>
                          <a:spcPts val="2800"/>
                        </a:lnSpc>
                        <a:spcAft>
                          <a:spcPts val="0"/>
                        </a:spcAft>
                      </a:pPr>
                      <a:r>
                        <a:rPr lang="en-US" sz="1200" kern="0" dirty="0"/>
                        <a:t>0</a:t>
                      </a:r>
                      <a:endParaRPr lang="zh-CN" sz="1050" kern="100" dirty="0">
                        <a:latin typeface="Calibri"/>
                        <a:ea typeface="宋体"/>
                        <a:cs typeface="黑体"/>
                      </a:endParaRPr>
                    </a:p>
                  </a:txBody>
                  <a:tcPr marL="68580" marR="68580" marT="0" marB="0" anchor="ctr"/>
                </a:tc>
                <a:tc>
                  <a:txBody>
                    <a:bodyPr/>
                    <a:lstStyle/>
                    <a:p>
                      <a:pPr algn="ctr">
                        <a:lnSpc>
                          <a:spcPts val="28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ts val="28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ts val="28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ts val="28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ts val="28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ts val="2800"/>
                        </a:lnSpc>
                        <a:spcAft>
                          <a:spcPts val="0"/>
                        </a:spcAft>
                      </a:pPr>
                      <a:r>
                        <a:rPr lang="en-US" sz="1200" kern="0" dirty="0"/>
                        <a:t>0</a:t>
                      </a:r>
                      <a:endParaRPr lang="zh-CN" sz="1050" kern="100" dirty="0">
                        <a:latin typeface="Calibri"/>
                        <a:ea typeface="宋体"/>
                        <a:cs typeface="黑体"/>
                      </a:endParaRPr>
                    </a:p>
                  </a:txBody>
                  <a:tcPr marL="68580" marR="68580" marT="0" marB="0" anchor="ctr"/>
                </a:tc>
              </a:tr>
            </a:tbl>
          </a:graphicData>
        </a:graphic>
      </p:graphicFrame>
    </p:spTree>
  </p:cSld>
  <p:clrMapOvr>
    <a:masterClrMapping/>
  </p:clrMapOvr>
  <p:transition spd="slow" advTm="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true"/>
          </p:cNvPicPr>
          <p:nvPr/>
        </p:nvPicPr>
        <p:blipFill>
          <a:blip r:embed="rId1" cstate="print">
            <a:extLst>
              <a:ext uri="{28A0092B-C50C-407E-A947-70E740481C1C}">
                <a14:useLocalDpi xmlns:a14="http://schemas.microsoft.com/office/drawing/2010/main" val="false"/>
              </a:ext>
            </a:extLst>
          </a:blip>
          <a:stretch>
            <a:fillRect/>
          </a:stretch>
        </p:blipFill>
        <p:spPr>
          <a:xfrm>
            <a:off x="0" y="0"/>
            <a:ext cx="12192000" cy="6476307"/>
          </a:xfrm>
          <a:prstGeom prst="rect">
            <a:avLst/>
          </a:prstGeom>
        </p:spPr>
      </p:pic>
      <p:sp>
        <p:nvSpPr>
          <p:cNvPr id="33" name="矩形 32"/>
          <p:cNvSpPr/>
          <p:nvPr/>
        </p:nvSpPr>
        <p:spPr>
          <a:xfrm>
            <a:off x="-13970" y="-22225"/>
            <a:ext cx="12201525" cy="6924675"/>
          </a:xfrm>
          <a:prstGeom prst="rect">
            <a:avLst/>
          </a:prstGeom>
          <a:solidFill>
            <a:srgbClr val="FFFFFF">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9" name="图片 28" descr="246de5d3ff26528e22228fd3489e033c"/>
          <p:cNvPicPr>
            <a:picLocks noChangeAspect="true"/>
          </p:cNvPicPr>
          <p:nvPr/>
        </p:nvPicPr>
        <p:blipFill>
          <a:blip r:embed="rId2" cstate="print"/>
          <a:stretch>
            <a:fillRect/>
          </a:stretch>
        </p:blipFill>
        <p:spPr>
          <a:xfrm>
            <a:off x="-13970" y="5301615"/>
            <a:ext cx="12201525" cy="1600835"/>
          </a:xfrm>
          <a:prstGeom prst="rect">
            <a:avLst/>
          </a:prstGeom>
        </p:spPr>
      </p:pic>
      <p:sp>
        <p:nvSpPr>
          <p:cNvPr id="38" name="矩形 37"/>
          <p:cNvSpPr/>
          <p:nvPr/>
        </p:nvSpPr>
        <p:spPr>
          <a:xfrm>
            <a:off x="598177" y="488467"/>
            <a:ext cx="7007046" cy="523220"/>
          </a:xfrm>
          <a:prstGeom prst="rect">
            <a:avLst/>
          </a:prstGeom>
        </p:spPr>
        <p:txBody>
          <a:bodyPr wrap="none">
            <a:spAutoFit/>
          </a:bodyPr>
          <a:lstStyle/>
          <a:p>
            <a:r>
              <a:rPr lang="zh-CN" altLang="en-US" sz="2800" b="1" dirty="0" smtClean="0">
                <a:solidFill>
                  <a:srgbClr val="C00000"/>
                </a:solidFill>
                <a:effectLst>
                  <a:reflection blurRad="6350" stA="55000" endA="300" endPos="45500" dir="5400000" sy="-100000" algn="bl" rotWithShape="0"/>
                </a:effectLst>
                <a:latin typeface="微软雅黑" panose="020B0503020204020204" charset="-122"/>
                <a:ea typeface="微软雅黑" panose="020B0503020204020204" charset="-122"/>
              </a:rPr>
              <a:t>四、政府信息公开行政复议、行政诉讼情况</a:t>
            </a:r>
            <a:endParaRPr lang="zh-CN" altLang="en-US" sz="2800" b="1" dirty="0">
              <a:solidFill>
                <a:srgbClr val="C00000"/>
              </a:solidFill>
              <a:effectLst>
                <a:reflection blurRad="6350" stA="55000" endA="300" endPos="45500" dir="5400000" sy="-100000" algn="bl" rotWithShape="0"/>
              </a:effectLst>
              <a:latin typeface="微软雅黑" panose="020B0503020204020204" charset="-122"/>
              <a:ea typeface="微软雅黑" panose="020B0503020204020204" charset="-122"/>
            </a:endParaRPr>
          </a:p>
        </p:txBody>
      </p:sp>
      <p:graphicFrame>
        <p:nvGraphicFramePr>
          <p:cNvPr id="9" name="表格 8"/>
          <p:cNvGraphicFramePr>
            <a:graphicFrameLocks noGrp="true"/>
          </p:cNvGraphicFramePr>
          <p:nvPr/>
        </p:nvGraphicFramePr>
        <p:xfrm>
          <a:off x="1064845" y="1591405"/>
          <a:ext cx="9732105" cy="3771901"/>
        </p:xfrm>
        <a:graphic>
          <a:graphicData uri="http://schemas.openxmlformats.org/drawingml/2006/table">
            <a:tbl>
              <a:tblPr firstRow="true" bandRow="true">
                <a:tableStyleId>{7DF18680-E054-41AD-8BC1-D1AEF772440D}</a:tableStyleId>
              </a:tblPr>
              <a:tblGrid>
                <a:gridCol w="648807"/>
                <a:gridCol w="648807"/>
                <a:gridCol w="648807"/>
                <a:gridCol w="648807"/>
                <a:gridCol w="648807"/>
                <a:gridCol w="648807"/>
                <a:gridCol w="648807"/>
                <a:gridCol w="648807"/>
                <a:gridCol w="648807"/>
                <a:gridCol w="648807"/>
                <a:gridCol w="648807"/>
                <a:gridCol w="648807"/>
                <a:gridCol w="648807"/>
                <a:gridCol w="648807"/>
                <a:gridCol w="648807"/>
              </a:tblGrid>
              <a:tr h="720667">
                <a:tc gridSpan="5">
                  <a:txBody>
                    <a:bodyPr/>
                    <a:lstStyle/>
                    <a:p>
                      <a:pPr algn="ctr">
                        <a:lnSpc>
                          <a:spcPct val="100000"/>
                        </a:lnSpc>
                      </a:pPr>
                      <a:r>
                        <a:rPr lang="zh-CN" altLang="zh-CN" sz="1500" kern="1200" dirty="0" smtClean="0"/>
                        <a:t>行政复议</a:t>
                      </a:r>
                      <a:endParaRPr lang="zh-CN" altLang="en-US" sz="1500" dirty="0">
                        <a:latin typeface="+mn-ea"/>
                        <a:ea typeface="+mn-ea"/>
                      </a:endParaRPr>
                    </a:p>
                  </a:txBody>
                  <a:tcPr anchor="ctr"/>
                </a:tc>
                <a:tc hMerge="true">
                  <a:tcPr/>
                </a:tc>
                <a:tc hMerge="true">
                  <a:tcPr/>
                </a:tc>
                <a:tc hMerge="true">
                  <a:tcPr/>
                </a:tc>
                <a:tc hMerge="true">
                  <a:tcPr/>
                </a:tc>
                <a:tc gridSpan="10">
                  <a:txBody>
                    <a:bodyPr/>
                    <a:lstStyle/>
                    <a:p>
                      <a:pPr algn="ctr">
                        <a:lnSpc>
                          <a:spcPct val="100000"/>
                        </a:lnSpc>
                      </a:pPr>
                      <a:r>
                        <a:rPr lang="zh-CN" altLang="zh-CN" sz="1500" kern="1200" dirty="0" smtClean="0"/>
                        <a:t>行政诉讼</a:t>
                      </a:r>
                      <a:endParaRPr lang="zh-CN" altLang="en-US" sz="1500" dirty="0">
                        <a:latin typeface="+mn-ea"/>
                        <a:ea typeface="+mn-ea"/>
                      </a:endParaRPr>
                    </a:p>
                  </a:txBody>
                  <a:tcPr anchor="ctr"/>
                </a:tc>
                <a:tc hMerge="true">
                  <a:tcPr/>
                </a:tc>
                <a:tc hMerge="true">
                  <a:tcPr/>
                </a:tc>
                <a:tc hMerge="true">
                  <a:tcPr/>
                </a:tc>
                <a:tc hMerge="true">
                  <a:tcPr/>
                </a:tc>
                <a:tc hMerge="true">
                  <a:tcPr/>
                </a:tc>
                <a:tc hMerge="true">
                  <a:tcPr/>
                </a:tc>
                <a:tc hMerge="true">
                  <a:tcPr/>
                </a:tc>
                <a:tc hMerge="true">
                  <a:tcPr/>
                </a:tc>
                <a:tc hMerge="true">
                  <a:tcPr/>
                </a:tc>
              </a:tr>
              <a:tr h="723279">
                <a:tc rowSpan="2">
                  <a:txBody>
                    <a:bodyPr/>
                    <a:lstStyle/>
                    <a:p>
                      <a:pPr algn="ctr">
                        <a:lnSpc>
                          <a:spcPct val="100000"/>
                        </a:lnSpc>
                        <a:spcAft>
                          <a:spcPts val="0"/>
                        </a:spcAft>
                      </a:pPr>
                      <a:r>
                        <a:rPr lang="zh-CN" sz="1500" kern="0" dirty="0"/>
                        <a:t>结果维持</a:t>
                      </a:r>
                      <a:endParaRPr lang="zh-CN" sz="1500" kern="100" dirty="0">
                        <a:latin typeface="+mn-ea"/>
                        <a:ea typeface="+mn-ea"/>
                        <a:cs typeface="黑体"/>
                      </a:endParaRPr>
                    </a:p>
                  </a:txBody>
                  <a:tcPr marL="68580" marR="68580" marT="0" marB="0" anchor="ctr">
                    <a:solidFill>
                      <a:schemeClr val="accent5">
                        <a:lumMod val="40000"/>
                        <a:lumOff val="60000"/>
                      </a:schemeClr>
                    </a:solidFill>
                  </a:tcPr>
                </a:tc>
                <a:tc rowSpan="2">
                  <a:txBody>
                    <a:bodyPr/>
                    <a:lstStyle/>
                    <a:p>
                      <a:pPr algn="ctr">
                        <a:lnSpc>
                          <a:spcPct val="100000"/>
                        </a:lnSpc>
                        <a:spcAft>
                          <a:spcPts val="0"/>
                        </a:spcAft>
                      </a:pPr>
                      <a:r>
                        <a:rPr lang="zh-CN" sz="1500" kern="0" dirty="0"/>
                        <a:t>结果纠正</a:t>
                      </a:r>
                      <a:endParaRPr lang="zh-CN" sz="1500" kern="100" dirty="0">
                        <a:latin typeface="+mn-ea"/>
                        <a:ea typeface="+mn-ea"/>
                        <a:cs typeface="黑体"/>
                      </a:endParaRPr>
                    </a:p>
                  </a:txBody>
                  <a:tcPr marL="68580" marR="68580" marT="0" marB="0" anchor="ctr">
                    <a:solidFill>
                      <a:schemeClr val="accent5">
                        <a:lumMod val="40000"/>
                        <a:lumOff val="60000"/>
                      </a:schemeClr>
                    </a:solidFill>
                  </a:tcPr>
                </a:tc>
                <a:tc rowSpan="2">
                  <a:txBody>
                    <a:bodyPr/>
                    <a:lstStyle/>
                    <a:p>
                      <a:pPr algn="ctr">
                        <a:lnSpc>
                          <a:spcPct val="100000"/>
                        </a:lnSpc>
                        <a:spcAft>
                          <a:spcPts val="0"/>
                        </a:spcAft>
                      </a:pPr>
                      <a:r>
                        <a:rPr lang="zh-CN" sz="1500" kern="0" dirty="0"/>
                        <a:t>其他结果</a:t>
                      </a:r>
                      <a:endParaRPr lang="zh-CN" sz="1500" kern="100" dirty="0">
                        <a:latin typeface="+mn-ea"/>
                        <a:ea typeface="+mn-ea"/>
                        <a:cs typeface="黑体"/>
                      </a:endParaRPr>
                    </a:p>
                  </a:txBody>
                  <a:tcPr marL="68580" marR="68580" marT="0" marB="0" anchor="ctr">
                    <a:solidFill>
                      <a:schemeClr val="accent5">
                        <a:lumMod val="40000"/>
                        <a:lumOff val="60000"/>
                      </a:schemeClr>
                    </a:solidFill>
                  </a:tcPr>
                </a:tc>
                <a:tc rowSpan="2">
                  <a:txBody>
                    <a:bodyPr/>
                    <a:lstStyle/>
                    <a:p>
                      <a:pPr algn="ctr">
                        <a:lnSpc>
                          <a:spcPct val="100000"/>
                        </a:lnSpc>
                        <a:spcAft>
                          <a:spcPts val="0"/>
                        </a:spcAft>
                      </a:pPr>
                      <a:r>
                        <a:rPr lang="zh-CN" sz="1500" kern="0" dirty="0"/>
                        <a:t>尚未审结</a:t>
                      </a:r>
                      <a:endParaRPr lang="zh-CN" sz="1500" kern="100" dirty="0">
                        <a:latin typeface="+mn-ea"/>
                        <a:ea typeface="+mn-ea"/>
                        <a:cs typeface="黑体"/>
                      </a:endParaRPr>
                    </a:p>
                  </a:txBody>
                  <a:tcPr marL="68580" marR="68580" marT="0" marB="0" anchor="ctr">
                    <a:solidFill>
                      <a:schemeClr val="accent5">
                        <a:lumMod val="40000"/>
                        <a:lumOff val="60000"/>
                      </a:schemeClr>
                    </a:solidFill>
                  </a:tcPr>
                </a:tc>
                <a:tc rowSpan="2">
                  <a:txBody>
                    <a:bodyPr/>
                    <a:lstStyle/>
                    <a:p>
                      <a:pPr algn="ctr">
                        <a:lnSpc>
                          <a:spcPct val="100000"/>
                        </a:lnSpc>
                        <a:spcAft>
                          <a:spcPts val="0"/>
                        </a:spcAft>
                      </a:pPr>
                      <a:r>
                        <a:rPr lang="zh-CN" sz="1500" kern="0" dirty="0"/>
                        <a:t>总计</a:t>
                      </a:r>
                      <a:endParaRPr lang="zh-CN" sz="1500" kern="100" dirty="0">
                        <a:latin typeface="+mn-ea"/>
                        <a:ea typeface="+mn-ea"/>
                        <a:cs typeface="黑体"/>
                      </a:endParaRPr>
                    </a:p>
                  </a:txBody>
                  <a:tcPr marL="68580" marR="68580" marT="0" marB="0" anchor="ctr">
                    <a:solidFill>
                      <a:schemeClr val="accent5">
                        <a:lumMod val="40000"/>
                        <a:lumOff val="60000"/>
                      </a:schemeClr>
                    </a:solidFill>
                  </a:tcPr>
                </a:tc>
                <a:tc gridSpan="5">
                  <a:txBody>
                    <a:bodyPr/>
                    <a:lstStyle/>
                    <a:p>
                      <a:pPr algn="ctr">
                        <a:lnSpc>
                          <a:spcPct val="100000"/>
                        </a:lnSpc>
                      </a:pPr>
                      <a:r>
                        <a:rPr lang="zh-CN" altLang="zh-CN" sz="1500" kern="1200" dirty="0" smtClean="0"/>
                        <a:t>未经复议直接起诉</a:t>
                      </a:r>
                      <a:endParaRPr lang="zh-CN" altLang="en-US" sz="1500" dirty="0">
                        <a:latin typeface="+mn-ea"/>
                        <a:ea typeface="+mn-ea"/>
                      </a:endParaRPr>
                    </a:p>
                  </a:txBody>
                  <a:tcPr anchor="ctr">
                    <a:solidFill>
                      <a:schemeClr val="accent5">
                        <a:lumMod val="40000"/>
                        <a:lumOff val="60000"/>
                      </a:schemeClr>
                    </a:solidFill>
                  </a:tcPr>
                </a:tc>
                <a:tc hMerge="true">
                  <a:tcPr/>
                </a:tc>
                <a:tc hMerge="true">
                  <a:tcPr/>
                </a:tc>
                <a:tc hMerge="true">
                  <a:tcPr/>
                </a:tc>
                <a:tc hMerge="true">
                  <a:tcPr/>
                </a:tc>
                <a:tc gridSpan="5">
                  <a:txBody>
                    <a:bodyPr/>
                    <a:lstStyle/>
                    <a:p>
                      <a:pPr algn="ctr">
                        <a:lnSpc>
                          <a:spcPct val="100000"/>
                        </a:lnSpc>
                      </a:pPr>
                      <a:r>
                        <a:rPr lang="zh-CN" altLang="zh-CN" sz="1500" kern="1200" dirty="0" smtClean="0"/>
                        <a:t>复议后起诉</a:t>
                      </a:r>
                      <a:endParaRPr lang="zh-CN" altLang="en-US" sz="1500" dirty="0">
                        <a:latin typeface="+mn-ea"/>
                        <a:ea typeface="+mn-ea"/>
                      </a:endParaRPr>
                    </a:p>
                  </a:txBody>
                  <a:tcPr anchor="ctr">
                    <a:solidFill>
                      <a:schemeClr val="accent5">
                        <a:lumMod val="40000"/>
                        <a:lumOff val="60000"/>
                      </a:schemeClr>
                    </a:solidFill>
                  </a:tcPr>
                </a:tc>
                <a:tc hMerge="true">
                  <a:tcPr/>
                </a:tc>
                <a:tc hMerge="true">
                  <a:tcPr/>
                </a:tc>
                <a:tc hMerge="true">
                  <a:tcPr/>
                </a:tc>
                <a:tc hMerge="true">
                  <a:tcPr/>
                </a:tc>
              </a:tr>
              <a:tr h="1607288">
                <a:tc vMerge="true">
                  <a:tcPr/>
                </a:tc>
                <a:tc vMerge="true">
                  <a:tcPr/>
                </a:tc>
                <a:tc vMerge="true">
                  <a:tcPr/>
                </a:tc>
                <a:tc vMerge="true">
                  <a:tcPr/>
                </a:tc>
                <a:tc vMerge="true">
                  <a:tcPr/>
                </a:tc>
                <a:tc>
                  <a:txBody>
                    <a:bodyPr/>
                    <a:lstStyle/>
                    <a:p>
                      <a:pPr algn="ctr">
                        <a:lnSpc>
                          <a:spcPct val="100000"/>
                        </a:lnSpc>
                        <a:spcAft>
                          <a:spcPts val="0"/>
                        </a:spcAft>
                      </a:pPr>
                      <a:r>
                        <a:rPr lang="zh-CN" sz="1500" kern="0" dirty="0"/>
                        <a:t>结果维持</a:t>
                      </a:r>
                      <a:endParaRPr lang="zh-CN" sz="1500" kern="100" dirty="0">
                        <a:latin typeface="+mn-ea"/>
                        <a:ea typeface="+mn-ea"/>
                        <a:cs typeface="黑体"/>
                      </a:endParaRPr>
                    </a:p>
                  </a:txBody>
                  <a:tcPr marL="68580" marR="68580" marT="0" marB="0" anchor="ctr">
                    <a:solidFill>
                      <a:schemeClr val="accent5">
                        <a:lumMod val="40000"/>
                        <a:lumOff val="60000"/>
                      </a:schemeClr>
                    </a:solidFill>
                  </a:tcPr>
                </a:tc>
                <a:tc>
                  <a:txBody>
                    <a:bodyPr/>
                    <a:lstStyle/>
                    <a:p>
                      <a:pPr algn="ctr">
                        <a:lnSpc>
                          <a:spcPct val="100000"/>
                        </a:lnSpc>
                        <a:spcAft>
                          <a:spcPts val="0"/>
                        </a:spcAft>
                      </a:pPr>
                      <a:r>
                        <a:rPr lang="zh-CN" sz="1500" kern="0" dirty="0"/>
                        <a:t>结果纠正</a:t>
                      </a:r>
                      <a:endParaRPr lang="zh-CN" sz="1500" kern="100" dirty="0">
                        <a:latin typeface="+mn-ea"/>
                        <a:ea typeface="+mn-ea"/>
                        <a:cs typeface="黑体"/>
                      </a:endParaRPr>
                    </a:p>
                  </a:txBody>
                  <a:tcPr marL="68580" marR="68580" marT="0" marB="0" anchor="ctr">
                    <a:solidFill>
                      <a:schemeClr val="accent5">
                        <a:lumMod val="40000"/>
                        <a:lumOff val="60000"/>
                      </a:schemeClr>
                    </a:solidFill>
                  </a:tcPr>
                </a:tc>
                <a:tc>
                  <a:txBody>
                    <a:bodyPr/>
                    <a:lstStyle/>
                    <a:p>
                      <a:pPr algn="ctr">
                        <a:lnSpc>
                          <a:spcPct val="100000"/>
                        </a:lnSpc>
                        <a:spcAft>
                          <a:spcPts val="0"/>
                        </a:spcAft>
                      </a:pPr>
                      <a:r>
                        <a:rPr lang="zh-CN" sz="1500" kern="0" dirty="0"/>
                        <a:t>其他结果</a:t>
                      </a:r>
                      <a:endParaRPr lang="zh-CN" sz="1500" kern="100" dirty="0">
                        <a:latin typeface="+mn-ea"/>
                        <a:ea typeface="+mn-ea"/>
                        <a:cs typeface="黑体"/>
                      </a:endParaRPr>
                    </a:p>
                  </a:txBody>
                  <a:tcPr marL="68580" marR="68580" marT="0" marB="0" anchor="ctr">
                    <a:solidFill>
                      <a:schemeClr val="accent5">
                        <a:lumMod val="40000"/>
                        <a:lumOff val="60000"/>
                      </a:schemeClr>
                    </a:solidFill>
                  </a:tcPr>
                </a:tc>
                <a:tc>
                  <a:txBody>
                    <a:bodyPr/>
                    <a:lstStyle/>
                    <a:p>
                      <a:pPr algn="ctr">
                        <a:lnSpc>
                          <a:spcPct val="100000"/>
                        </a:lnSpc>
                        <a:spcAft>
                          <a:spcPts val="0"/>
                        </a:spcAft>
                      </a:pPr>
                      <a:r>
                        <a:rPr lang="zh-CN" sz="1500" kern="0" dirty="0"/>
                        <a:t>尚未审结</a:t>
                      </a:r>
                      <a:endParaRPr lang="zh-CN" sz="1500" kern="100" dirty="0">
                        <a:latin typeface="+mn-ea"/>
                        <a:ea typeface="+mn-ea"/>
                        <a:cs typeface="黑体"/>
                      </a:endParaRPr>
                    </a:p>
                  </a:txBody>
                  <a:tcPr marL="68580" marR="68580" marT="0" marB="0" anchor="ctr">
                    <a:solidFill>
                      <a:schemeClr val="accent5">
                        <a:lumMod val="40000"/>
                        <a:lumOff val="60000"/>
                      </a:schemeClr>
                    </a:solidFill>
                  </a:tcPr>
                </a:tc>
                <a:tc>
                  <a:txBody>
                    <a:bodyPr/>
                    <a:lstStyle/>
                    <a:p>
                      <a:pPr algn="ctr">
                        <a:lnSpc>
                          <a:spcPct val="100000"/>
                        </a:lnSpc>
                        <a:spcAft>
                          <a:spcPts val="0"/>
                        </a:spcAft>
                      </a:pPr>
                      <a:r>
                        <a:rPr lang="zh-CN" sz="1500" kern="0" dirty="0"/>
                        <a:t>总计</a:t>
                      </a:r>
                      <a:endParaRPr lang="zh-CN" sz="1500" kern="100" dirty="0">
                        <a:latin typeface="+mn-ea"/>
                        <a:ea typeface="+mn-ea"/>
                        <a:cs typeface="黑体"/>
                      </a:endParaRPr>
                    </a:p>
                  </a:txBody>
                  <a:tcPr marL="68580" marR="68580" marT="0" marB="0" anchor="ctr">
                    <a:solidFill>
                      <a:schemeClr val="accent5">
                        <a:lumMod val="40000"/>
                        <a:lumOff val="60000"/>
                      </a:schemeClr>
                    </a:solidFill>
                  </a:tcPr>
                </a:tc>
                <a:tc>
                  <a:txBody>
                    <a:bodyPr/>
                    <a:lstStyle/>
                    <a:p>
                      <a:pPr algn="ctr">
                        <a:lnSpc>
                          <a:spcPct val="100000"/>
                        </a:lnSpc>
                        <a:spcAft>
                          <a:spcPts val="0"/>
                        </a:spcAft>
                      </a:pPr>
                      <a:r>
                        <a:rPr lang="zh-CN" sz="1500" kern="0" dirty="0"/>
                        <a:t>结果维持</a:t>
                      </a:r>
                      <a:endParaRPr lang="zh-CN" sz="1500" kern="100" dirty="0">
                        <a:latin typeface="+mn-ea"/>
                        <a:ea typeface="+mn-ea"/>
                        <a:cs typeface="黑体"/>
                      </a:endParaRPr>
                    </a:p>
                  </a:txBody>
                  <a:tcPr marL="68580" marR="68580" marT="0" marB="0" anchor="ctr">
                    <a:solidFill>
                      <a:schemeClr val="accent5">
                        <a:lumMod val="40000"/>
                        <a:lumOff val="60000"/>
                      </a:schemeClr>
                    </a:solidFill>
                  </a:tcPr>
                </a:tc>
                <a:tc>
                  <a:txBody>
                    <a:bodyPr/>
                    <a:lstStyle/>
                    <a:p>
                      <a:pPr algn="ctr">
                        <a:lnSpc>
                          <a:spcPct val="100000"/>
                        </a:lnSpc>
                        <a:spcAft>
                          <a:spcPts val="0"/>
                        </a:spcAft>
                      </a:pPr>
                      <a:r>
                        <a:rPr lang="zh-CN" sz="1500" kern="0" dirty="0"/>
                        <a:t>结果纠正</a:t>
                      </a:r>
                      <a:endParaRPr lang="zh-CN" sz="1500" kern="100" dirty="0">
                        <a:latin typeface="+mn-ea"/>
                        <a:ea typeface="+mn-ea"/>
                        <a:cs typeface="黑体"/>
                      </a:endParaRPr>
                    </a:p>
                  </a:txBody>
                  <a:tcPr marL="68580" marR="68580" marT="0" marB="0" anchor="ctr">
                    <a:solidFill>
                      <a:schemeClr val="accent5">
                        <a:lumMod val="40000"/>
                        <a:lumOff val="60000"/>
                      </a:schemeClr>
                    </a:solidFill>
                  </a:tcPr>
                </a:tc>
                <a:tc>
                  <a:txBody>
                    <a:bodyPr/>
                    <a:lstStyle/>
                    <a:p>
                      <a:pPr algn="ctr">
                        <a:lnSpc>
                          <a:spcPct val="100000"/>
                        </a:lnSpc>
                        <a:spcAft>
                          <a:spcPts val="0"/>
                        </a:spcAft>
                      </a:pPr>
                      <a:r>
                        <a:rPr lang="zh-CN" sz="1500" kern="0" dirty="0"/>
                        <a:t>其他结果</a:t>
                      </a:r>
                      <a:endParaRPr lang="zh-CN" sz="1500" kern="100" dirty="0">
                        <a:latin typeface="+mn-ea"/>
                        <a:ea typeface="+mn-ea"/>
                        <a:cs typeface="黑体"/>
                      </a:endParaRPr>
                    </a:p>
                  </a:txBody>
                  <a:tcPr marL="68580" marR="68580" marT="0" marB="0" anchor="ctr">
                    <a:solidFill>
                      <a:schemeClr val="accent5">
                        <a:lumMod val="40000"/>
                        <a:lumOff val="60000"/>
                      </a:schemeClr>
                    </a:solidFill>
                  </a:tcPr>
                </a:tc>
                <a:tc>
                  <a:txBody>
                    <a:bodyPr/>
                    <a:lstStyle/>
                    <a:p>
                      <a:pPr algn="ctr">
                        <a:lnSpc>
                          <a:spcPct val="100000"/>
                        </a:lnSpc>
                        <a:spcAft>
                          <a:spcPts val="0"/>
                        </a:spcAft>
                      </a:pPr>
                      <a:r>
                        <a:rPr lang="zh-CN" sz="1500" kern="0" dirty="0"/>
                        <a:t>尚未审结</a:t>
                      </a:r>
                      <a:endParaRPr lang="zh-CN" sz="1500" kern="100" dirty="0">
                        <a:latin typeface="+mn-ea"/>
                        <a:ea typeface="+mn-ea"/>
                        <a:cs typeface="黑体"/>
                      </a:endParaRPr>
                    </a:p>
                  </a:txBody>
                  <a:tcPr marL="68580" marR="68580" marT="0" marB="0" anchor="ctr">
                    <a:solidFill>
                      <a:schemeClr val="accent5">
                        <a:lumMod val="40000"/>
                        <a:lumOff val="60000"/>
                      </a:schemeClr>
                    </a:solidFill>
                  </a:tcPr>
                </a:tc>
                <a:tc>
                  <a:txBody>
                    <a:bodyPr/>
                    <a:lstStyle/>
                    <a:p>
                      <a:pPr algn="ctr">
                        <a:lnSpc>
                          <a:spcPct val="100000"/>
                        </a:lnSpc>
                        <a:spcAft>
                          <a:spcPts val="0"/>
                        </a:spcAft>
                      </a:pPr>
                      <a:r>
                        <a:rPr lang="zh-CN" sz="1500" kern="0" dirty="0"/>
                        <a:t>总计</a:t>
                      </a:r>
                      <a:endParaRPr lang="zh-CN" sz="1500" kern="100" dirty="0">
                        <a:latin typeface="+mn-ea"/>
                        <a:ea typeface="+mn-ea"/>
                        <a:cs typeface="黑体"/>
                      </a:endParaRPr>
                    </a:p>
                  </a:txBody>
                  <a:tcPr marL="68580" marR="68580" marT="0" marB="0" anchor="ctr">
                    <a:solidFill>
                      <a:schemeClr val="accent5">
                        <a:lumMod val="40000"/>
                        <a:lumOff val="60000"/>
                      </a:schemeClr>
                    </a:solidFill>
                  </a:tcPr>
                </a:tc>
              </a:tr>
              <a:tr h="720667">
                <a:tc>
                  <a:txBody>
                    <a:bodyPr/>
                    <a:lstStyle/>
                    <a:p>
                      <a:pPr algn="ctr">
                        <a:lnSpc>
                          <a:spcPts val="2800"/>
                        </a:lnSpc>
                        <a:spcAft>
                          <a:spcPts val="0"/>
                        </a:spcAft>
                      </a:pPr>
                      <a:r>
                        <a:rPr lang="en-US" sz="1400" kern="0" dirty="0"/>
                        <a:t>0</a:t>
                      </a:r>
                      <a:endParaRPr lang="zh-CN" sz="1050" kern="100" dirty="0">
                        <a:latin typeface="Calibri"/>
                        <a:ea typeface="宋体"/>
                        <a:cs typeface="黑体"/>
                      </a:endParaRPr>
                    </a:p>
                  </a:txBody>
                  <a:tcPr marL="68580" marR="68580" marT="0" marB="0" anchor="ctr">
                    <a:solidFill>
                      <a:schemeClr val="accent5">
                        <a:lumMod val="40000"/>
                        <a:lumOff val="60000"/>
                      </a:schemeClr>
                    </a:solidFill>
                  </a:tcPr>
                </a:tc>
                <a:tc>
                  <a:txBody>
                    <a:bodyPr/>
                    <a:lstStyle/>
                    <a:p>
                      <a:pPr algn="ctr">
                        <a:lnSpc>
                          <a:spcPts val="2800"/>
                        </a:lnSpc>
                        <a:spcAft>
                          <a:spcPts val="0"/>
                        </a:spcAft>
                      </a:pPr>
                      <a:r>
                        <a:rPr lang="en-US" sz="1400" kern="0"/>
                        <a:t>0</a:t>
                      </a:r>
                      <a:endParaRPr lang="zh-CN" sz="1050" kern="100">
                        <a:latin typeface="Calibri"/>
                        <a:ea typeface="宋体"/>
                        <a:cs typeface="黑体"/>
                      </a:endParaRPr>
                    </a:p>
                  </a:txBody>
                  <a:tcPr marL="68580" marR="68580" marT="0" marB="0" anchor="ctr">
                    <a:solidFill>
                      <a:schemeClr val="accent5">
                        <a:lumMod val="40000"/>
                        <a:lumOff val="60000"/>
                      </a:schemeClr>
                    </a:solidFill>
                  </a:tcPr>
                </a:tc>
                <a:tc>
                  <a:txBody>
                    <a:bodyPr/>
                    <a:lstStyle/>
                    <a:p>
                      <a:pPr algn="ctr">
                        <a:lnSpc>
                          <a:spcPts val="2800"/>
                        </a:lnSpc>
                        <a:spcAft>
                          <a:spcPts val="0"/>
                        </a:spcAft>
                      </a:pPr>
                      <a:r>
                        <a:rPr lang="en-US" sz="1400" kern="0"/>
                        <a:t>0</a:t>
                      </a:r>
                      <a:endParaRPr lang="zh-CN" sz="1050" kern="100">
                        <a:latin typeface="Calibri"/>
                        <a:ea typeface="宋体"/>
                        <a:cs typeface="黑体"/>
                      </a:endParaRPr>
                    </a:p>
                  </a:txBody>
                  <a:tcPr marL="68580" marR="68580" marT="0" marB="0" anchor="ctr">
                    <a:solidFill>
                      <a:schemeClr val="accent5">
                        <a:lumMod val="40000"/>
                        <a:lumOff val="60000"/>
                      </a:schemeClr>
                    </a:solidFill>
                  </a:tcPr>
                </a:tc>
                <a:tc>
                  <a:txBody>
                    <a:bodyPr/>
                    <a:lstStyle/>
                    <a:p>
                      <a:pPr algn="ctr">
                        <a:lnSpc>
                          <a:spcPts val="2800"/>
                        </a:lnSpc>
                        <a:spcAft>
                          <a:spcPts val="0"/>
                        </a:spcAft>
                      </a:pPr>
                      <a:r>
                        <a:rPr lang="en-US" sz="1400" kern="0"/>
                        <a:t>0</a:t>
                      </a:r>
                      <a:endParaRPr lang="zh-CN" sz="1050" kern="100">
                        <a:latin typeface="Calibri"/>
                        <a:ea typeface="宋体"/>
                        <a:cs typeface="黑体"/>
                      </a:endParaRPr>
                    </a:p>
                  </a:txBody>
                  <a:tcPr marL="68580" marR="68580" marT="0" marB="0" anchor="ctr">
                    <a:solidFill>
                      <a:schemeClr val="accent5">
                        <a:lumMod val="40000"/>
                        <a:lumOff val="60000"/>
                      </a:schemeClr>
                    </a:solidFill>
                  </a:tcPr>
                </a:tc>
                <a:tc>
                  <a:txBody>
                    <a:bodyPr/>
                    <a:lstStyle/>
                    <a:p>
                      <a:pPr algn="ctr">
                        <a:lnSpc>
                          <a:spcPts val="2800"/>
                        </a:lnSpc>
                        <a:spcAft>
                          <a:spcPts val="0"/>
                        </a:spcAft>
                      </a:pPr>
                      <a:r>
                        <a:rPr lang="en-US" sz="1400" kern="0"/>
                        <a:t>0</a:t>
                      </a:r>
                      <a:endParaRPr lang="zh-CN" sz="1050" kern="100">
                        <a:latin typeface="Calibri"/>
                        <a:ea typeface="宋体"/>
                        <a:cs typeface="黑体"/>
                      </a:endParaRPr>
                    </a:p>
                  </a:txBody>
                  <a:tcPr marL="68580" marR="68580" marT="0" marB="0" anchor="ctr">
                    <a:solidFill>
                      <a:schemeClr val="accent5">
                        <a:lumMod val="40000"/>
                        <a:lumOff val="60000"/>
                      </a:schemeClr>
                    </a:solidFill>
                  </a:tcPr>
                </a:tc>
                <a:tc>
                  <a:txBody>
                    <a:bodyPr/>
                    <a:lstStyle/>
                    <a:p>
                      <a:pPr algn="ctr">
                        <a:lnSpc>
                          <a:spcPts val="2800"/>
                        </a:lnSpc>
                        <a:spcAft>
                          <a:spcPts val="0"/>
                        </a:spcAft>
                      </a:pPr>
                      <a:r>
                        <a:rPr lang="en-US" sz="1400" kern="0"/>
                        <a:t>0</a:t>
                      </a:r>
                      <a:endParaRPr lang="zh-CN" sz="1050" kern="100">
                        <a:latin typeface="Calibri"/>
                        <a:ea typeface="宋体"/>
                        <a:cs typeface="黑体"/>
                      </a:endParaRPr>
                    </a:p>
                  </a:txBody>
                  <a:tcPr marL="68580" marR="68580" marT="0" marB="0" anchor="ctr">
                    <a:solidFill>
                      <a:schemeClr val="accent5">
                        <a:lumMod val="40000"/>
                        <a:lumOff val="60000"/>
                      </a:schemeClr>
                    </a:solidFill>
                  </a:tcPr>
                </a:tc>
                <a:tc>
                  <a:txBody>
                    <a:bodyPr/>
                    <a:lstStyle/>
                    <a:p>
                      <a:pPr algn="ctr">
                        <a:lnSpc>
                          <a:spcPts val="2800"/>
                        </a:lnSpc>
                        <a:spcAft>
                          <a:spcPts val="0"/>
                        </a:spcAft>
                      </a:pPr>
                      <a:r>
                        <a:rPr lang="en-US" sz="1400" kern="0"/>
                        <a:t>0</a:t>
                      </a:r>
                      <a:endParaRPr lang="zh-CN" sz="1050" kern="100">
                        <a:latin typeface="Calibri"/>
                        <a:ea typeface="宋体"/>
                        <a:cs typeface="黑体"/>
                      </a:endParaRPr>
                    </a:p>
                  </a:txBody>
                  <a:tcPr marL="68580" marR="68580" marT="0" marB="0" anchor="ctr">
                    <a:solidFill>
                      <a:schemeClr val="accent5">
                        <a:lumMod val="40000"/>
                        <a:lumOff val="60000"/>
                      </a:schemeClr>
                    </a:solidFill>
                  </a:tcPr>
                </a:tc>
                <a:tc>
                  <a:txBody>
                    <a:bodyPr/>
                    <a:lstStyle/>
                    <a:p>
                      <a:pPr algn="ctr">
                        <a:lnSpc>
                          <a:spcPts val="2800"/>
                        </a:lnSpc>
                        <a:spcAft>
                          <a:spcPts val="0"/>
                        </a:spcAft>
                      </a:pPr>
                      <a:r>
                        <a:rPr lang="en-US" sz="1400" kern="0"/>
                        <a:t>0</a:t>
                      </a:r>
                      <a:endParaRPr lang="zh-CN" sz="1050" kern="100">
                        <a:latin typeface="Calibri"/>
                        <a:ea typeface="宋体"/>
                        <a:cs typeface="黑体"/>
                      </a:endParaRPr>
                    </a:p>
                  </a:txBody>
                  <a:tcPr marL="68580" marR="68580" marT="0" marB="0" anchor="ctr">
                    <a:solidFill>
                      <a:schemeClr val="accent5">
                        <a:lumMod val="40000"/>
                        <a:lumOff val="60000"/>
                      </a:schemeClr>
                    </a:solidFill>
                  </a:tcPr>
                </a:tc>
                <a:tc>
                  <a:txBody>
                    <a:bodyPr/>
                    <a:lstStyle/>
                    <a:p>
                      <a:pPr algn="ctr">
                        <a:lnSpc>
                          <a:spcPts val="2800"/>
                        </a:lnSpc>
                        <a:spcAft>
                          <a:spcPts val="0"/>
                        </a:spcAft>
                      </a:pPr>
                      <a:r>
                        <a:rPr lang="en-US" sz="1400" kern="0"/>
                        <a:t>0</a:t>
                      </a:r>
                      <a:endParaRPr lang="zh-CN" sz="1050" kern="100">
                        <a:latin typeface="Calibri"/>
                        <a:ea typeface="宋体"/>
                        <a:cs typeface="黑体"/>
                      </a:endParaRPr>
                    </a:p>
                  </a:txBody>
                  <a:tcPr marL="68580" marR="68580" marT="0" marB="0" anchor="ctr">
                    <a:solidFill>
                      <a:schemeClr val="accent5">
                        <a:lumMod val="40000"/>
                        <a:lumOff val="60000"/>
                      </a:schemeClr>
                    </a:solidFill>
                  </a:tcPr>
                </a:tc>
                <a:tc>
                  <a:txBody>
                    <a:bodyPr/>
                    <a:lstStyle/>
                    <a:p>
                      <a:pPr algn="ctr">
                        <a:lnSpc>
                          <a:spcPts val="2800"/>
                        </a:lnSpc>
                        <a:spcAft>
                          <a:spcPts val="0"/>
                        </a:spcAft>
                      </a:pPr>
                      <a:r>
                        <a:rPr lang="en-US" sz="1400" kern="0"/>
                        <a:t>0</a:t>
                      </a:r>
                      <a:endParaRPr lang="zh-CN" sz="1050" kern="100">
                        <a:latin typeface="Calibri"/>
                        <a:ea typeface="宋体"/>
                        <a:cs typeface="黑体"/>
                      </a:endParaRPr>
                    </a:p>
                  </a:txBody>
                  <a:tcPr marL="68580" marR="68580" marT="0" marB="0" anchor="ctr">
                    <a:solidFill>
                      <a:schemeClr val="accent5">
                        <a:lumMod val="40000"/>
                        <a:lumOff val="60000"/>
                      </a:schemeClr>
                    </a:solidFill>
                  </a:tcPr>
                </a:tc>
                <a:tc>
                  <a:txBody>
                    <a:bodyPr/>
                    <a:lstStyle/>
                    <a:p>
                      <a:pPr algn="ctr">
                        <a:lnSpc>
                          <a:spcPts val="2800"/>
                        </a:lnSpc>
                        <a:spcAft>
                          <a:spcPts val="0"/>
                        </a:spcAft>
                      </a:pPr>
                      <a:r>
                        <a:rPr lang="en-US" sz="1400" kern="0"/>
                        <a:t>0</a:t>
                      </a:r>
                      <a:endParaRPr lang="zh-CN" sz="1050" kern="100">
                        <a:latin typeface="Calibri"/>
                        <a:ea typeface="宋体"/>
                        <a:cs typeface="黑体"/>
                      </a:endParaRPr>
                    </a:p>
                  </a:txBody>
                  <a:tcPr marL="68580" marR="68580" marT="0" marB="0" anchor="ctr">
                    <a:solidFill>
                      <a:schemeClr val="accent5">
                        <a:lumMod val="40000"/>
                        <a:lumOff val="60000"/>
                      </a:schemeClr>
                    </a:solidFill>
                  </a:tcPr>
                </a:tc>
                <a:tc>
                  <a:txBody>
                    <a:bodyPr/>
                    <a:lstStyle/>
                    <a:p>
                      <a:pPr algn="ctr">
                        <a:lnSpc>
                          <a:spcPts val="2800"/>
                        </a:lnSpc>
                        <a:spcAft>
                          <a:spcPts val="0"/>
                        </a:spcAft>
                      </a:pPr>
                      <a:r>
                        <a:rPr lang="en-US" sz="1400" kern="0"/>
                        <a:t>0</a:t>
                      </a:r>
                      <a:endParaRPr lang="zh-CN" sz="1050" kern="100">
                        <a:latin typeface="Calibri"/>
                        <a:ea typeface="宋体"/>
                        <a:cs typeface="黑体"/>
                      </a:endParaRPr>
                    </a:p>
                  </a:txBody>
                  <a:tcPr marL="68580" marR="68580" marT="0" marB="0" anchor="ctr">
                    <a:solidFill>
                      <a:schemeClr val="accent5">
                        <a:lumMod val="40000"/>
                        <a:lumOff val="60000"/>
                      </a:schemeClr>
                    </a:solidFill>
                  </a:tcPr>
                </a:tc>
                <a:tc>
                  <a:txBody>
                    <a:bodyPr/>
                    <a:lstStyle/>
                    <a:p>
                      <a:pPr algn="ctr">
                        <a:lnSpc>
                          <a:spcPts val="2800"/>
                        </a:lnSpc>
                        <a:spcAft>
                          <a:spcPts val="0"/>
                        </a:spcAft>
                      </a:pPr>
                      <a:r>
                        <a:rPr lang="en-US" sz="1400" kern="0"/>
                        <a:t>0</a:t>
                      </a:r>
                      <a:endParaRPr lang="zh-CN" sz="1050" kern="100">
                        <a:latin typeface="Calibri"/>
                        <a:ea typeface="宋体"/>
                        <a:cs typeface="黑体"/>
                      </a:endParaRPr>
                    </a:p>
                  </a:txBody>
                  <a:tcPr marL="68580" marR="68580" marT="0" marB="0" anchor="ctr">
                    <a:solidFill>
                      <a:schemeClr val="accent5">
                        <a:lumMod val="40000"/>
                        <a:lumOff val="60000"/>
                      </a:schemeClr>
                    </a:solidFill>
                  </a:tcPr>
                </a:tc>
                <a:tc>
                  <a:txBody>
                    <a:bodyPr/>
                    <a:lstStyle/>
                    <a:p>
                      <a:pPr algn="ctr">
                        <a:lnSpc>
                          <a:spcPts val="2800"/>
                        </a:lnSpc>
                        <a:spcAft>
                          <a:spcPts val="0"/>
                        </a:spcAft>
                      </a:pPr>
                      <a:r>
                        <a:rPr lang="en-US" sz="1400" kern="0"/>
                        <a:t>0</a:t>
                      </a:r>
                      <a:endParaRPr lang="zh-CN" sz="1050" kern="100">
                        <a:latin typeface="Calibri"/>
                        <a:ea typeface="宋体"/>
                        <a:cs typeface="黑体"/>
                      </a:endParaRPr>
                    </a:p>
                  </a:txBody>
                  <a:tcPr marL="68580" marR="68580" marT="0" marB="0" anchor="ctr">
                    <a:solidFill>
                      <a:schemeClr val="accent5">
                        <a:lumMod val="40000"/>
                        <a:lumOff val="60000"/>
                      </a:schemeClr>
                    </a:solidFill>
                  </a:tcPr>
                </a:tc>
                <a:tc>
                  <a:txBody>
                    <a:bodyPr/>
                    <a:lstStyle/>
                    <a:p>
                      <a:pPr algn="ctr">
                        <a:lnSpc>
                          <a:spcPts val="2800"/>
                        </a:lnSpc>
                        <a:spcAft>
                          <a:spcPts val="0"/>
                        </a:spcAft>
                      </a:pPr>
                      <a:r>
                        <a:rPr lang="en-US" sz="1400" kern="0" dirty="0"/>
                        <a:t>0</a:t>
                      </a:r>
                      <a:endParaRPr lang="zh-CN" sz="1050" kern="100" dirty="0">
                        <a:latin typeface="Calibri"/>
                        <a:ea typeface="宋体"/>
                        <a:cs typeface="黑体"/>
                      </a:endParaRPr>
                    </a:p>
                  </a:txBody>
                  <a:tcPr marL="68580" marR="68580" marT="0" marB="0" anchor="ctr">
                    <a:solidFill>
                      <a:schemeClr val="accent5">
                        <a:lumMod val="40000"/>
                        <a:lumOff val="60000"/>
                      </a:schemeClr>
                    </a:solidFill>
                  </a:tcPr>
                </a:tc>
              </a:tr>
            </a:tbl>
          </a:graphicData>
        </a:graphic>
      </p:graphicFrame>
    </p:spTree>
  </p:cSld>
  <p:clrMapOvr>
    <a:masterClrMapping/>
  </p:clrMapOvr>
  <p:transition spd="slow" advTm="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true"/>
          </p:cNvPicPr>
          <p:nvPr/>
        </p:nvPicPr>
        <p:blipFill>
          <a:blip r:embed="rId1" cstate="print">
            <a:extLst>
              <a:ext uri="{28A0092B-C50C-407E-A947-70E740481C1C}">
                <a14:useLocalDpi xmlns:a14="http://schemas.microsoft.com/office/drawing/2010/main" val="false"/>
              </a:ext>
            </a:extLst>
          </a:blip>
          <a:stretch>
            <a:fillRect/>
          </a:stretch>
        </p:blipFill>
        <p:spPr>
          <a:xfrm>
            <a:off x="0" y="0"/>
            <a:ext cx="12192000" cy="6476307"/>
          </a:xfrm>
          <a:prstGeom prst="rect">
            <a:avLst/>
          </a:prstGeom>
        </p:spPr>
      </p:pic>
      <p:sp>
        <p:nvSpPr>
          <p:cNvPr id="33" name="矩形 32"/>
          <p:cNvSpPr/>
          <p:nvPr/>
        </p:nvSpPr>
        <p:spPr>
          <a:xfrm>
            <a:off x="0" y="0"/>
            <a:ext cx="12201525" cy="6924675"/>
          </a:xfrm>
          <a:prstGeom prst="rect">
            <a:avLst/>
          </a:prstGeom>
          <a:solidFill>
            <a:srgbClr val="FFFFFF">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9" name="图片 28" descr="246de5d3ff26528e22228fd3489e033c"/>
          <p:cNvPicPr>
            <a:picLocks noChangeAspect="true"/>
          </p:cNvPicPr>
          <p:nvPr/>
        </p:nvPicPr>
        <p:blipFill>
          <a:blip r:embed="rId2" cstate="print"/>
          <a:stretch>
            <a:fillRect/>
          </a:stretch>
        </p:blipFill>
        <p:spPr>
          <a:xfrm>
            <a:off x="-13970" y="5301615"/>
            <a:ext cx="12201525" cy="1600835"/>
          </a:xfrm>
          <a:prstGeom prst="rect">
            <a:avLst/>
          </a:prstGeom>
        </p:spPr>
      </p:pic>
      <p:sp>
        <p:nvSpPr>
          <p:cNvPr id="38" name="矩形 37"/>
          <p:cNvSpPr/>
          <p:nvPr/>
        </p:nvSpPr>
        <p:spPr>
          <a:xfrm>
            <a:off x="598177" y="488467"/>
            <a:ext cx="5211683" cy="523220"/>
          </a:xfrm>
          <a:prstGeom prst="rect">
            <a:avLst/>
          </a:prstGeom>
        </p:spPr>
        <p:txBody>
          <a:bodyPr wrap="none">
            <a:spAutoFit/>
          </a:bodyPr>
          <a:lstStyle/>
          <a:p>
            <a:r>
              <a:rPr lang="zh-CN" altLang="en-US" sz="2800" b="1" dirty="0" smtClean="0">
                <a:solidFill>
                  <a:srgbClr val="C00000"/>
                </a:solidFill>
                <a:effectLst>
                  <a:reflection blurRad="6350" stA="55000" endA="300" endPos="45500" dir="5400000" sy="-100000" algn="bl" rotWithShape="0"/>
                </a:effectLst>
                <a:latin typeface="微软雅黑" panose="020B0503020204020204" charset="-122"/>
                <a:ea typeface="微软雅黑" panose="020B0503020204020204" charset="-122"/>
              </a:rPr>
              <a:t>五、存在的主要问题及改进情况</a:t>
            </a:r>
            <a:endParaRPr lang="zh-CN" altLang="en-US" sz="2800" b="1" dirty="0">
              <a:solidFill>
                <a:srgbClr val="C00000"/>
              </a:solidFill>
              <a:effectLst>
                <a:reflection blurRad="6350" stA="55000" endA="300" endPos="45500" dir="5400000" sy="-100000" algn="bl" rotWithShape="0"/>
              </a:effectLst>
              <a:latin typeface="微软雅黑" panose="020B0503020204020204" charset="-122"/>
              <a:ea typeface="微软雅黑" panose="020B0503020204020204" charset="-122"/>
            </a:endParaRPr>
          </a:p>
        </p:txBody>
      </p:sp>
      <p:grpSp>
        <p:nvGrpSpPr>
          <p:cNvPr id="13" name="组合 12"/>
          <p:cNvGrpSpPr/>
          <p:nvPr/>
        </p:nvGrpSpPr>
        <p:grpSpPr>
          <a:xfrm>
            <a:off x="1151798" y="1494691"/>
            <a:ext cx="3842238" cy="4062047"/>
            <a:chOff x="1301262" y="1494691"/>
            <a:chExt cx="3842238" cy="4062047"/>
          </a:xfrm>
        </p:grpSpPr>
        <p:sp>
          <p:nvSpPr>
            <p:cNvPr id="10" name="圆角矩形 9"/>
            <p:cNvSpPr/>
            <p:nvPr/>
          </p:nvSpPr>
          <p:spPr>
            <a:xfrm>
              <a:off x="1301262" y="1494691"/>
              <a:ext cx="3842238" cy="406204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7" name="TextBox 6"/>
            <p:cNvSpPr txBox="true"/>
            <p:nvPr/>
          </p:nvSpPr>
          <p:spPr>
            <a:xfrm>
              <a:off x="1565031" y="1556238"/>
              <a:ext cx="3472961" cy="3784600"/>
            </a:xfrm>
            <a:prstGeom prst="rect">
              <a:avLst/>
            </a:prstGeom>
            <a:noFill/>
          </p:spPr>
          <p:txBody>
            <a:bodyPr wrap="square" rtlCol="0">
              <a:spAutoFit/>
            </a:bodyPr>
            <a:lstStyle/>
            <a:p>
              <a:r>
                <a:rPr lang="en-US" altLang="zh-CN" sz="1600" dirty="0" smtClean="0"/>
                <a:t>       </a:t>
              </a:r>
              <a:r>
                <a:rPr lang="zh-CN" altLang="zh-CN" sz="1600" dirty="0" smtClean="0"/>
                <a:t>一是部分处室对政务公开工作重要性认识不足，推行政务公开的力度不够，未形成一种自觉公开的良好行为习惯。</a:t>
              </a:r>
              <a:endParaRPr lang="zh-CN" altLang="zh-CN" sz="1600" dirty="0" smtClean="0"/>
            </a:p>
            <a:p>
              <a:r>
                <a:rPr lang="zh-CN" altLang="zh-CN" sz="1600" dirty="0" smtClean="0"/>
                <a:t> </a:t>
              </a:r>
              <a:r>
                <a:rPr lang="en-US" altLang="zh-CN" sz="1600" dirty="0" smtClean="0"/>
                <a:t>      </a:t>
              </a:r>
              <a:endParaRPr lang="en-US" altLang="zh-CN" sz="1600" dirty="0" smtClean="0"/>
            </a:p>
            <a:p>
              <a:r>
                <a:rPr lang="en-US" altLang="zh-CN" sz="1600" dirty="0" smtClean="0"/>
                <a:t>       </a:t>
              </a:r>
              <a:r>
                <a:rPr lang="zh-CN" altLang="zh-CN" sz="1600" dirty="0" smtClean="0"/>
                <a:t>二是信息公开时效性仍需加强。近年来，随着政务公开工作的持续深入开展，需要公开的信息越来越多，存在部分信息公开时效性不强、深度不够等问题。</a:t>
              </a:r>
              <a:endParaRPr lang="zh-CN" altLang="zh-CN" sz="1600" dirty="0" smtClean="0"/>
            </a:p>
            <a:p>
              <a:r>
                <a:rPr lang="zh-CN" altLang="zh-CN" sz="1600" dirty="0" smtClean="0"/>
                <a:t> </a:t>
              </a:r>
              <a:r>
                <a:rPr lang="en-US" altLang="zh-CN" sz="1600" dirty="0" smtClean="0"/>
                <a:t>      </a:t>
              </a:r>
              <a:endParaRPr lang="en-US" altLang="zh-CN" sz="1600" dirty="0" smtClean="0"/>
            </a:p>
            <a:p>
              <a:r>
                <a:rPr lang="en-US" altLang="zh-CN" sz="1600" dirty="0" smtClean="0"/>
                <a:t>       </a:t>
              </a:r>
              <a:r>
                <a:rPr lang="zh-CN" altLang="zh-CN" sz="1600" dirty="0" smtClean="0"/>
                <a:t>三是主动公开意识还需进一步强化。在体育政务公开工作实践中，更多的是按照上级要求开展工作，积极主动公开体育信息方面还不够。</a:t>
              </a:r>
              <a:endParaRPr lang="zh-CN" altLang="zh-CN" sz="1600" dirty="0" smtClean="0"/>
            </a:p>
          </p:txBody>
        </p:sp>
      </p:grpSp>
      <p:grpSp>
        <p:nvGrpSpPr>
          <p:cNvPr id="12" name="组合 11"/>
          <p:cNvGrpSpPr/>
          <p:nvPr/>
        </p:nvGrpSpPr>
        <p:grpSpPr>
          <a:xfrm>
            <a:off x="6268911" y="1506418"/>
            <a:ext cx="4730262" cy="4023947"/>
            <a:chOff x="6101863" y="1567962"/>
            <a:chExt cx="4730262" cy="4023947"/>
          </a:xfrm>
        </p:grpSpPr>
        <p:sp>
          <p:nvSpPr>
            <p:cNvPr id="11" name="圆角矩形 10"/>
            <p:cNvSpPr/>
            <p:nvPr/>
          </p:nvSpPr>
          <p:spPr>
            <a:xfrm>
              <a:off x="6101863" y="1567962"/>
              <a:ext cx="4730262" cy="402394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8" name="TextBox 7"/>
            <p:cNvSpPr txBox="true"/>
            <p:nvPr/>
          </p:nvSpPr>
          <p:spPr>
            <a:xfrm>
              <a:off x="6211911" y="1968016"/>
              <a:ext cx="4569070" cy="3046095"/>
            </a:xfrm>
            <a:prstGeom prst="rect">
              <a:avLst/>
            </a:prstGeom>
            <a:noFill/>
          </p:spPr>
          <p:txBody>
            <a:bodyPr wrap="square" rtlCol="0">
              <a:spAutoFit/>
            </a:bodyPr>
            <a:lstStyle/>
            <a:p>
              <a:r>
                <a:rPr lang="en-US" altLang="zh-CN" sz="1600" dirty="0" smtClean="0"/>
                <a:t>       </a:t>
              </a:r>
              <a:r>
                <a:rPr lang="zh-CN" altLang="zh-CN" sz="1600" dirty="0" smtClean="0"/>
                <a:t>一是配强队伍，加大培训力度，提高业务水平。积极参加上级组织的培训会，增强信息公开主动公开意识，提高工作人员业务水平，确保信息公开工作顺利开展。</a:t>
              </a:r>
              <a:endParaRPr lang="zh-CN" altLang="zh-CN" sz="1600" dirty="0" smtClean="0"/>
            </a:p>
            <a:p>
              <a:endParaRPr lang="zh-CN" altLang="zh-CN" sz="1600" dirty="0" smtClean="0"/>
            </a:p>
            <a:p>
              <a:r>
                <a:rPr lang="zh-CN" altLang="zh-CN" sz="1600" dirty="0" smtClean="0"/>
                <a:t> </a:t>
              </a:r>
              <a:r>
                <a:rPr lang="en-US" altLang="zh-CN" sz="1600" dirty="0" smtClean="0"/>
                <a:t>      </a:t>
              </a:r>
              <a:r>
                <a:rPr lang="zh-CN" altLang="zh-CN" sz="1600" dirty="0" smtClean="0"/>
                <a:t>二是进一步加强对政务公开工作的指导和监督，健全有关检查制度、责任追究制度、反馈制度，确保把政府信息公开工作落到实处。</a:t>
              </a:r>
              <a:endParaRPr lang="zh-CN" altLang="zh-CN" sz="1600" dirty="0" smtClean="0"/>
            </a:p>
            <a:p>
              <a:endParaRPr lang="zh-CN" altLang="zh-CN" sz="1600" dirty="0" smtClean="0"/>
            </a:p>
            <a:p>
              <a:r>
                <a:rPr lang="zh-CN" altLang="zh-CN" sz="1600" dirty="0" smtClean="0"/>
                <a:t> </a:t>
              </a:r>
              <a:r>
                <a:rPr lang="en-US" altLang="zh-CN" sz="1600" dirty="0" smtClean="0"/>
                <a:t>      </a:t>
              </a:r>
              <a:r>
                <a:rPr lang="zh-CN" altLang="zh-CN" sz="1600" dirty="0" smtClean="0"/>
                <a:t>三是深化公开内容，拓展公开形式，更好推动全局政务公开工作开展，为全市优化营商环境贡献力量。</a:t>
              </a:r>
              <a:endParaRPr lang="zh-CN" altLang="zh-CN" sz="1600" dirty="0" smtClean="0"/>
            </a:p>
          </p:txBody>
        </p:sp>
      </p:grpSp>
      <p:sp>
        <p:nvSpPr>
          <p:cNvPr id="14" name="矩形 13"/>
          <p:cNvSpPr/>
          <p:nvPr/>
        </p:nvSpPr>
        <p:spPr>
          <a:xfrm>
            <a:off x="703389" y="1661746"/>
            <a:ext cx="729762" cy="16441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400" b="1" kern="100" dirty="0" smtClean="0">
                <a:latin typeface="微软雅黑" panose="020B0503020204020204" charset="-122"/>
                <a:ea typeface="微软雅黑" panose="020B0503020204020204" charset="-122"/>
                <a:cs typeface="楷体_GB2312"/>
              </a:rPr>
              <a:t>存</a:t>
            </a:r>
            <a:endParaRPr lang="en-US" altLang="zh-CN" sz="2400" b="1" kern="100" dirty="0" smtClean="0">
              <a:latin typeface="微软雅黑" panose="020B0503020204020204" charset="-122"/>
              <a:ea typeface="微软雅黑" panose="020B0503020204020204" charset="-122"/>
              <a:cs typeface="楷体_GB2312"/>
            </a:endParaRPr>
          </a:p>
          <a:p>
            <a:pPr algn="ctr"/>
            <a:r>
              <a:rPr lang="zh-CN" altLang="zh-CN" sz="2400" b="1" kern="100" dirty="0" smtClean="0">
                <a:latin typeface="微软雅黑" panose="020B0503020204020204" charset="-122"/>
                <a:ea typeface="微软雅黑" panose="020B0503020204020204" charset="-122"/>
                <a:cs typeface="楷体_GB2312"/>
              </a:rPr>
              <a:t>在</a:t>
            </a:r>
            <a:endParaRPr lang="en-US" altLang="zh-CN" sz="2400" b="1" kern="100" dirty="0" smtClean="0">
              <a:latin typeface="微软雅黑" panose="020B0503020204020204" charset="-122"/>
              <a:ea typeface="微软雅黑" panose="020B0503020204020204" charset="-122"/>
              <a:cs typeface="楷体_GB2312"/>
            </a:endParaRPr>
          </a:p>
          <a:p>
            <a:pPr algn="ctr"/>
            <a:r>
              <a:rPr lang="zh-CN" altLang="zh-CN" sz="2400" b="1" kern="100" dirty="0" smtClean="0">
                <a:latin typeface="微软雅黑" panose="020B0503020204020204" charset="-122"/>
                <a:ea typeface="微软雅黑" panose="020B0503020204020204" charset="-122"/>
                <a:cs typeface="楷体_GB2312"/>
              </a:rPr>
              <a:t>问</a:t>
            </a:r>
            <a:endParaRPr lang="en-US" altLang="zh-CN" sz="2400" b="1" kern="100" dirty="0" smtClean="0">
              <a:latin typeface="微软雅黑" panose="020B0503020204020204" charset="-122"/>
              <a:ea typeface="微软雅黑" panose="020B0503020204020204" charset="-122"/>
              <a:cs typeface="楷体_GB2312"/>
            </a:endParaRPr>
          </a:p>
          <a:p>
            <a:pPr algn="ctr"/>
            <a:r>
              <a:rPr lang="zh-CN" altLang="zh-CN" sz="2400" b="1" kern="100" dirty="0" smtClean="0">
                <a:latin typeface="微软雅黑" panose="020B0503020204020204" charset="-122"/>
                <a:ea typeface="微软雅黑" panose="020B0503020204020204" charset="-122"/>
                <a:cs typeface="楷体_GB2312"/>
              </a:rPr>
              <a:t>题</a:t>
            </a:r>
            <a:endParaRPr lang="zh-CN" altLang="en-US" sz="2400" b="1" dirty="0">
              <a:latin typeface="微软雅黑" panose="020B0503020204020204" charset="-122"/>
              <a:ea typeface="微软雅黑" panose="020B0503020204020204" charset="-122"/>
            </a:endParaRPr>
          </a:p>
        </p:txBody>
      </p:sp>
      <p:sp>
        <p:nvSpPr>
          <p:cNvPr id="15" name="矩形 14"/>
          <p:cNvSpPr/>
          <p:nvPr/>
        </p:nvSpPr>
        <p:spPr>
          <a:xfrm>
            <a:off x="10843840" y="1726224"/>
            <a:ext cx="729762" cy="16441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400" b="1" dirty="0" smtClean="0">
                <a:latin typeface="微软雅黑" panose="020B0503020204020204" charset="-122"/>
                <a:ea typeface="微软雅黑" panose="020B0503020204020204" charset="-122"/>
              </a:rPr>
              <a:t>改进情况</a:t>
            </a:r>
            <a:endParaRPr lang="zh-CN" altLang="en-US" sz="2400" b="1" dirty="0">
              <a:latin typeface="微软雅黑" panose="020B0503020204020204" charset="-122"/>
              <a:ea typeface="微软雅黑" panose="020B0503020204020204" charset="-122"/>
            </a:endParaRPr>
          </a:p>
        </p:txBody>
      </p:sp>
      <p:sp>
        <p:nvSpPr>
          <p:cNvPr id="16" name="右箭头 15"/>
          <p:cNvSpPr/>
          <p:nvPr/>
        </p:nvSpPr>
        <p:spPr>
          <a:xfrm>
            <a:off x="5213839" y="2294792"/>
            <a:ext cx="852854" cy="23299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Tm="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true"/>
          </p:cNvPicPr>
          <p:nvPr/>
        </p:nvPicPr>
        <p:blipFill>
          <a:blip r:embed="rId1" cstate="print">
            <a:extLst>
              <a:ext uri="{28A0092B-C50C-407E-A947-70E740481C1C}">
                <a14:useLocalDpi xmlns:a14="http://schemas.microsoft.com/office/drawing/2010/main" val="false"/>
              </a:ext>
            </a:extLst>
          </a:blip>
          <a:stretch>
            <a:fillRect/>
          </a:stretch>
        </p:blipFill>
        <p:spPr>
          <a:xfrm>
            <a:off x="0" y="0"/>
            <a:ext cx="12192000" cy="6476307"/>
          </a:xfrm>
          <a:prstGeom prst="rect">
            <a:avLst/>
          </a:prstGeom>
        </p:spPr>
      </p:pic>
      <p:sp>
        <p:nvSpPr>
          <p:cNvPr id="33" name="矩形 32"/>
          <p:cNvSpPr/>
          <p:nvPr/>
        </p:nvSpPr>
        <p:spPr>
          <a:xfrm>
            <a:off x="-13970" y="-22225"/>
            <a:ext cx="12201525" cy="6924675"/>
          </a:xfrm>
          <a:prstGeom prst="rect">
            <a:avLst/>
          </a:prstGeom>
          <a:solidFill>
            <a:srgbClr val="FFFFFF">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9" name="图片 28" descr="246de5d3ff26528e22228fd3489e033c"/>
          <p:cNvPicPr>
            <a:picLocks noChangeAspect="true"/>
          </p:cNvPicPr>
          <p:nvPr/>
        </p:nvPicPr>
        <p:blipFill>
          <a:blip r:embed="rId2" cstate="print"/>
          <a:stretch>
            <a:fillRect/>
          </a:stretch>
        </p:blipFill>
        <p:spPr>
          <a:xfrm>
            <a:off x="-13970" y="5301615"/>
            <a:ext cx="12201525" cy="1600835"/>
          </a:xfrm>
          <a:prstGeom prst="rect">
            <a:avLst/>
          </a:prstGeom>
        </p:spPr>
      </p:pic>
      <p:sp>
        <p:nvSpPr>
          <p:cNvPr id="38" name="矩形 37"/>
          <p:cNvSpPr/>
          <p:nvPr/>
        </p:nvSpPr>
        <p:spPr>
          <a:xfrm>
            <a:off x="598177" y="488467"/>
            <a:ext cx="2339102" cy="523220"/>
          </a:xfrm>
          <a:prstGeom prst="rect">
            <a:avLst/>
          </a:prstGeom>
        </p:spPr>
        <p:txBody>
          <a:bodyPr wrap="none">
            <a:spAutoFit/>
          </a:bodyPr>
          <a:lstStyle/>
          <a:p>
            <a:r>
              <a:rPr lang="zh-CN" altLang="en-US" sz="2800" b="1" dirty="0" smtClean="0">
                <a:solidFill>
                  <a:srgbClr val="C00000"/>
                </a:solidFill>
                <a:effectLst>
                  <a:reflection blurRad="6350" stA="55000" endA="300" endPos="45500" dir="5400000" sy="-100000" algn="bl" rotWithShape="0"/>
                </a:effectLst>
                <a:latin typeface="微软雅黑" panose="020B0503020204020204" charset="-122"/>
                <a:ea typeface="微软雅黑" panose="020B0503020204020204" charset="-122"/>
              </a:rPr>
              <a:t>一、总体情况</a:t>
            </a:r>
            <a:endParaRPr lang="zh-CN" altLang="en-US" sz="2800" b="1" dirty="0">
              <a:solidFill>
                <a:srgbClr val="C00000"/>
              </a:solidFill>
              <a:effectLst>
                <a:reflection blurRad="6350" stA="55000" endA="300" endPos="45500" dir="5400000" sy="-100000" algn="bl" rotWithShape="0"/>
              </a:effectLst>
              <a:latin typeface="微软雅黑" panose="020B0503020204020204" charset="-122"/>
              <a:ea typeface="微软雅黑" panose="020B0503020204020204" charset="-122"/>
            </a:endParaRPr>
          </a:p>
        </p:txBody>
      </p:sp>
      <p:sp>
        <p:nvSpPr>
          <p:cNvPr id="25" name="TextBox 24"/>
          <p:cNvSpPr txBox="true"/>
          <p:nvPr/>
        </p:nvSpPr>
        <p:spPr>
          <a:xfrm>
            <a:off x="1541279" y="1787122"/>
            <a:ext cx="8897814" cy="1950720"/>
          </a:xfrm>
          <a:prstGeom prst="rect">
            <a:avLst/>
          </a:prstGeom>
          <a:noFill/>
        </p:spPr>
        <p:txBody>
          <a:bodyPr wrap="square" rtlCol="0">
            <a:spAutoFit/>
          </a:bodyPr>
          <a:lstStyle/>
          <a:p>
            <a:pPr>
              <a:lnSpc>
                <a:spcPts val="2900"/>
              </a:lnSpc>
            </a:pPr>
            <a:r>
              <a:rPr lang="en-US" altLang="zh-CN" sz="2000" dirty="0" smtClean="0">
                <a:latin typeface="宋体" pitchFamily="2" charset="-122"/>
                <a:ea typeface="宋体" pitchFamily="2" charset="-122"/>
              </a:rPr>
              <a:t>        </a:t>
            </a:r>
            <a:r>
              <a:rPr altLang="zh-CN" sz="2000" dirty="0" smtClean="0"/>
              <a:t>2021年,在市委、市政府的坚强领导下，在市政务公开办的大力指导下，根据《中华人民共和国政府信息公开条例》及国家、省、市政务公开工作的各项要求。市体育局进一步加强政务信息公开力度，依法依规做好依申请公开工作，积极回应社会关切，认真开展“5.15政务公开日”活动，着力加强制度执行及组织保障，不断提升政务公开工作水平。</a:t>
            </a:r>
            <a:endParaRPr altLang="zh-CN" sz="2000" dirty="0" smtClean="0"/>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true"/>
          </p:cNvPicPr>
          <p:nvPr/>
        </p:nvPicPr>
        <p:blipFill>
          <a:blip r:embed="rId1" cstate="print">
            <a:extLst>
              <a:ext uri="{28A0092B-C50C-407E-A947-70E740481C1C}">
                <a14:useLocalDpi xmlns:a14="http://schemas.microsoft.com/office/drawing/2010/main" val="false"/>
              </a:ext>
            </a:extLst>
          </a:blip>
          <a:stretch>
            <a:fillRect/>
          </a:stretch>
        </p:blipFill>
        <p:spPr>
          <a:xfrm>
            <a:off x="0" y="0"/>
            <a:ext cx="12192000" cy="6476307"/>
          </a:xfrm>
          <a:prstGeom prst="rect">
            <a:avLst/>
          </a:prstGeom>
        </p:spPr>
      </p:pic>
      <p:sp>
        <p:nvSpPr>
          <p:cNvPr id="33" name="矩形 32"/>
          <p:cNvSpPr/>
          <p:nvPr/>
        </p:nvSpPr>
        <p:spPr>
          <a:xfrm>
            <a:off x="-9525" y="-22225"/>
            <a:ext cx="12201525" cy="6924675"/>
          </a:xfrm>
          <a:prstGeom prst="rect">
            <a:avLst/>
          </a:prstGeom>
          <a:solidFill>
            <a:srgbClr val="FFFFFF">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9" name="图片 28" descr="246de5d3ff26528e22228fd3489e033c"/>
          <p:cNvPicPr>
            <a:picLocks noChangeAspect="true"/>
          </p:cNvPicPr>
          <p:nvPr/>
        </p:nvPicPr>
        <p:blipFill>
          <a:blip r:embed="rId2" cstate="print"/>
          <a:stretch>
            <a:fillRect/>
          </a:stretch>
        </p:blipFill>
        <p:spPr>
          <a:xfrm>
            <a:off x="-9525" y="5301615"/>
            <a:ext cx="12201525" cy="1600835"/>
          </a:xfrm>
          <a:prstGeom prst="rect">
            <a:avLst/>
          </a:prstGeom>
        </p:spPr>
      </p:pic>
      <p:sp>
        <p:nvSpPr>
          <p:cNvPr id="38" name="矩形 37"/>
          <p:cNvSpPr/>
          <p:nvPr/>
        </p:nvSpPr>
        <p:spPr>
          <a:xfrm>
            <a:off x="598177" y="488467"/>
            <a:ext cx="2339102" cy="523220"/>
          </a:xfrm>
          <a:prstGeom prst="rect">
            <a:avLst/>
          </a:prstGeom>
        </p:spPr>
        <p:txBody>
          <a:bodyPr wrap="none">
            <a:spAutoFit/>
          </a:bodyPr>
          <a:lstStyle/>
          <a:p>
            <a:r>
              <a:rPr lang="zh-CN" altLang="en-US" sz="2800" b="1" dirty="0" smtClean="0">
                <a:solidFill>
                  <a:srgbClr val="C00000"/>
                </a:solidFill>
                <a:effectLst>
                  <a:reflection blurRad="6350" stA="55000" endA="300" endPos="45500" dir="5400000" sy="-100000" algn="bl" rotWithShape="0"/>
                </a:effectLst>
                <a:latin typeface="微软雅黑" panose="020B0503020204020204" charset="-122"/>
                <a:ea typeface="微软雅黑" panose="020B0503020204020204" charset="-122"/>
              </a:rPr>
              <a:t>一、总体情况</a:t>
            </a:r>
            <a:endParaRPr lang="zh-CN" altLang="en-US" sz="2800" b="1" dirty="0">
              <a:solidFill>
                <a:srgbClr val="C00000"/>
              </a:solidFill>
              <a:effectLst>
                <a:reflection blurRad="6350" stA="55000" endA="300" endPos="45500" dir="5400000" sy="-100000" algn="bl" rotWithShape="0"/>
              </a:effectLst>
              <a:latin typeface="微软雅黑" panose="020B0503020204020204" charset="-122"/>
              <a:ea typeface="微软雅黑" panose="020B0503020204020204" charset="-122"/>
            </a:endParaRPr>
          </a:p>
        </p:txBody>
      </p:sp>
      <p:sp>
        <p:nvSpPr>
          <p:cNvPr id="25" name="TextBox 24"/>
          <p:cNvSpPr txBox="true"/>
          <p:nvPr/>
        </p:nvSpPr>
        <p:spPr>
          <a:xfrm>
            <a:off x="1545590" y="1732280"/>
            <a:ext cx="9101455" cy="1207135"/>
          </a:xfrm>
          <a:prstGeom prst="rect">
            <a:avLst/>
          </a:prstGeom>
          <a:noFill/>
        </p:spPr>
        <p:txBody>
          <a:bodyPr wrap="square" rtlCol="0">
            <a:spAutoFit/>
          </a:bodyPr>
          <a:lstStyle/>
          <a:p>
            <a:pPr>
              <a:lnSpc>
                <a:spcPts val="2900"/>
              </a:lnSpc>
            </a:pPr>
            <a:r>
              <a:rPr lang="zh-CN" altLang="en-US" sz="2000" dirty="0" smtClean="0">
                <a:latin typeface="宋体" pitchFamily="2" charset="-122"/>
                <a:ea typeface="宋体" pitchFamily="2" charset="-122"/>
              </a:rPr>
              <a:t>    </a:t>
            </a:r>
            <a:r>
              <a:rPr lang="en-US" altLang="zh-CN" sz="2000" dirty="0" smtClean="0">
                <a:latin typeface="宋体" pitchFamily="2" charset="-122"/>
                <a:ea typeface="宋体" pitchFamily="2" charset="-122"/>
              </a:rPr>
              <a:t>    </a:t>
            </a:r>
            <a:r>
              <a:rPr lang="zh-CN" altLang="en-US" sz="2000" dirty="0" smtClean="0">
                <a:latin typeface="宋体" pitchFamily="2" charset="-122"/>
                <a:ea typeface="宋体" pitchFamily="2" charset="-122"/>
              </a:rPr>
              <a:t>坚持以公开为常态、不公开为例外，统筹推进政务公开与局门户网站建设，突出重点领域信息公开，推进、指导、协调、监督全局系统信息公开工作，不断提高我局政务公开制度化、标准化、信息化水平。</a:t>
            </a:r>
            <a:endParaRPr lang="zh-CN" altLang="en-US" sz="2000" dirty="0" smtClean="0">
              <a:latin typeface="宋体" pitchFamily="2" charset="-122"/>
              <a:ea typeface="宋体" pitchFamily="2" charset="-122"/>
            </a:endParaRPr>
          </a:p>
        </p:txBody>
      </p:sp>
      <p:sp>
        <p:nvSpPr>
          <p:cNvPr id="7" name="TextBox 6"/>
          <p:cNvSpPr txBox="true"/>
          <p:nvPr/>
        </p:nvSpPr>
        <p:spPr>
          <a:xfrm>
            <a:off x="1258785" y="1270661"/>
            <a:ext cx="3420094" cy="461665"/>
          </a:xfrm>
          <a:prstGeom prst="rect">
            <a:avLst/>
          </a:prstGeom>
          <a:noFill/>
        </p:spPr>
        <p:txBody>
          <a:bodyPr wrap="square" rtlCol="0">
            <a:spAutoFit/>
          </a:bodyPr>
          <a:lstStyle/>
          <a:p>
            <a:r>
              <a:rPr lang="zh-CN" altLang="en-US" sz="2400" dirty="0" smtClean="0">
                <a:latin typeface="黑体" pitchFamily="49" charset="-122"/>
                <a:ea typeface="黑体" pitchFamily="49" charset="-122"/>
              </a:rPr>
              <a:t>（一）主动公开方面</a:t>
            </a:r>
            <a:endParaRPr lang="zh-CN" altLang="en-US" sz="2400" dirty="0">
              <a:latin typeface="黑体" pitchFamily="49" charset="-122"/>
              <a:ea typeface="黑体" pitchFamily="49" charset="-122"/>
            </a:endParaRPr>
          </a:p>
        </p:txBody>
      </p:sp>
      <p:sp>
        <p:nvSpPr>
          <p:cNvPr id="5" name="矩形 4"/>
          <p:cNvSpPr/>
          <p:nvPr/>
        </p:nvSpPr>
        <p:spPr>
          <a:xfrm>
            <a:off x="2506345" y="3126105"/>
            <a:ext cx="577215" cy="24676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a:latin typeface="方正小标宋_GBK" panose="02000000000000000000" charset="-122"/>
                <a:ea typeface="方正小标宋_GBK" panose="02000000000000000000" charset="-122"/>
                <a:sym typeface="+mn-ea"/>
              </a:rPr>
              <a:t>加大主动公开力度</a:t>
            </a:r>
            <a:endParaRPr lang="zh-CN" altLang="en-US" b="1">
              <a:latin typeface="方正小标宋_GBK" panose="02000000000000000000" charset="-122"/>
              <a:ea typeface="方正小标宋_GBK" panose="02000000000000000000" charset="-122"/>
            </a:endParaRPr>
          </a:p>
        </p:txBody>
      </p:sp>
      <p:sp>
        <p:nvSpPr>
          <p:cNvPr id="4" name="TextBox 24"/>
          <p:cNvSpPr txBox="true"/>
          <p:nvPr/>
        </p:nvSpPr>
        <p:spPr>
          <a:xfrm>
            <a:off x="4436745" y="3261360"/>
            <a:ext cx="5437505" cy="1938020"/>
          </a:xfrm>
          <a:prstGeom prst="rect">
            <a:avLst/>
          </a:prstGeom>
          <a:noFill/>
        </p:spPr>
        <p:txBody>
          <a:bodyPr wrap="square" rtlCol="0">
            <a:spAutoFit/>
          </a:bodyPr>
          <a:p>
            <a:pPr fontAlgn="auto">
              <a:lnSpc>
                <a:spcPct val="150000"/>
              </a:lnSpc>
            </a:pPr>
            <a:r>
              <a:rPr sz="2000" dirty="0" smtClean="0">
                <a:latin typeface="宋体" pitchFamily="2" charset="-122"/>
                <a:ea typeface="宋体" pitchFamily="2" charset="-122"/>
              </a:rPr>
              <a:t>通过局门户网站公开信息1681余条</a:t>
            </a:r>
            <a:endParaRPr sz="2000" dirty="0" smtClean="0">
              <a:latin typeface="宋体" pitchFamily="2" charset="-122"/>
              <a:ea typeface="宋体" pitchFamily="2" charset="-122"/>
            </a:endParaRPr>
          </a:p>
          <a:p>
            <a:pPr fontAlgn="auto">
              <a:lnSpc>
                <a:spcPct val="150000"/>
              </a:lnSpc>
            </a:pPr>
            <a:r>
              <a:rPr sz="2000" dirty="0" smtClean="0">
                <a:latin typeface="宋体" pitchFamily="2" charset="-122"/>
                <a:ea typeface="宋体" pitchFamily="2" charset="-122"/>
              </a:rPr>
              <a:t>通过市体育局微信公众号公开信息237余条</a:t>
            </a:r>
            <a:endParaRPr sz="2000" dirty="0" smtClean="0">
              <a:latin typeface="宋体" pitchFamily="2" charset="-122"/>
              <a:ea typeface="宋体" pitchFamily="2" charset="-122"/>
            </a:endParaRPr>
          </a:p>
          <a:p>
            <a:pPr fontAlgn="auto">
              <a:lnSpc>
                <a:spcPct val="150000"/>
              </a:lnSpc>
            </a:pPr>
            <a:r>
              <a:rPr sz="2000" dirty="0" smtClean="0">
                <a:latin typeface="宋体" pitchFamily="2" charset="-122"/>
                <a:ea typeface="宋体" pitchFamily="2" charset="-122"/>
              </a:rPr>
              <a:t>通过线下方式公开信息386条</a:t>
            </a:r>
            <a:endParaRPr sz="2000" dirty="0" smtClean="0">
              <a:latin typeface="宋体" pitchFamily="2" charset="-122"/>
              <a:ea typeface="宋体" pitchFamily="2" charset="-122"/>
            </a:endParaRPr>
          </a:p>
          <a:p>
            <a:pPr fontAlgn="auto">
              <a:lnSpc>
                <a:spcPct val="150000"/>
              </a:lnSpc>
            </a:pPr>
            <a:r>
              <a:rPr sz="2000" dirty="0" smtClean="0">
                <a:latin typeface="宋体" pitchFamily="2" charset="-122"/>
                <a:ea typeface="宋体" pitchFamily="2" charset="-122"/>
              </a:rPr>
              <a:t>在上级部门和新闻媒体发布信息25篇</a:t>
            </a:r>
            <a:endParaRPr sz="2000" dirty="0" smtClean="0">
              <a:latin typeface="宋体" pitchFamily="2" charset="-122"/>
              <a:ea typeface="宋体" pitchFamily="2" charset="-122"/>
            </a:endParaRPr>
          </a:p>
        </p:txBody>
      </p:sp>
      <p:sp>
        <p:nvSpPr>
          <p:cNvPr id="6" name="五角星 5"/>
          <p:cNvSpPr/>
          <p:nvPr/>
        </p:nvSpPr>
        <p:spPr>
          <a:xfrm>
            <a:off x="4055745" y="3449320"/>
            <a:ext cx="234315" cy="23431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五角星 8"/>
          <p:cNvSpPr/>
          <p:nvPr/>
        </p:nvSpPr>
        <p:spPr>
          <a:xfrm>
            <a:off x="4055745" y="3912235"/>
            <a:ext cx="234315" cy="23431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五角星 9"/>
          <p:cNvSpPr/>
          <p:nvPr/>
        </p:nvSpPr>
        <p:spPr>
          <a:xfrm>
            <a:off x="4055745" y="4375150"/>
            <a:ext cx="234315" cy="23431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五角星 10"/>
          <p:cNvSpPr/>
          <p:nvPr/>
        </p:nvSpPr>
        <p:spPr>
          <a:xfrm>
            <a:off x="4075430" y="4826635"/>
            <a:ext cx="234315" cy="23431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true"/>
          </p:cNvPicPr>
          <p:nvPr/>
        </p:nvPicPr>
        <p:blipFill>
          <a:blip r:embed="rId1" cstate="print">
            <a:extLst>
              <a:ext uri="{28A0092B-C50C-407E-A947-70E740481C1C}">
                <a14:useLocalDpi xmlns:a14="http://schemas.microsoft.com/office/drawing/2010/main" val="false"/>
              </a:ext>
            </a:extLst>
          </a:blip>
          <a:stretch>
            <a:fillRect/>
          </a:stretch>
        </p:blipFill>
        <p:spPr>
          <a:xfrm>
            <a:off x="0" y="0"/>
            <a:ext cx="12192000" cy="6476307"/>
          </a:xfrm>
          <a:prstGeom prst="rect">
            <a:avLst/>
          </a:prstGeom>
        </p:spPr>
      </p:pic>
      <p:sp>
        <p:nvSpPr>
          <p:cNvPr id="33" name="矩形 32"/>
          <p:cNvSpPr/>
          <p:nvPr/>
        </p:nvSpPr>
        <p:spPr>
          <a:xfrm>
            <a:off x="-13970" y="-22225"/>
            <a:ext cx="12201525" cy="6924675"/>
          </a:xfrm>
          <a:prstGeom prst="rect">
            <a:avLst/>
          </a:prstGeom>
          <a:solidFill>
            <a:srgbClr val="FFFFFF">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9" name="图片 28" descr="246de5d3ff26528e22228fd3489e033c"/>
          <p:cNvPicPr>
            <a:picLocks noChangeAspect="true"/>
          </p:cNvPicPr>
          <p:nvPr/>
        </p:nvPicPr>
        <p:blipFill>
          <a:blip r:embed="rId2" cstate="print"/>
          <a:stretch>
            <a:fillRect/>
          </a:stretch>
        </p:blipFill>
        <p:spPr>
          <a:xfrm>
            <a:off x="-13970" y="5301615"/>
            <a:ext cx="12201525" cy="1600835"/>
          </a:xfrm>
          <a:prstGeom prst="rect">
            <a:avLst/>
          </a:prstGeom>
        </p:spPr>
      </p:pic>
      <p:sp>
        <p:nvSpPr>
          <p:cNvPr id="38" name="矩形 37"/>
          <p:cNvSpPr/>
          <p:nvPr/>
        </p:nvSpPr>
        <p:spPr>
          <a:xfrm>
            <a:off x="598177" y="488467"/>
            <a:ext cx="2339102" cy="523220"/>
          </a:xfrm>
          <a:prstGeom prst="rect">
            <a:avLst/>
          </a:prstGeom>
        </p:spPr>
        <p:txBody>
          <a:bodyPr wrap="none">
            <a:spAutoFit/>
          </a:bodyPr>
          <a:lstStyle/>
          <a:p>
            <a:r>
              <a:rPr lang="zh-CN" altLang="en-US" sz="2800" b="1" dirty="0" smtClean="0">
                <a:solidFill>
                  <a:srgbClr val="C00000"/>
                </a:solidFill>
                <a:effectLst>
                  <a:reflection blurRad="6350" stA="55000" endA="300" endPos="45500" dir="5400000" sy="-100000" algn="bl" rotWithShape="0"/>
                </a:effectLst>
                <a:latin typeface="微软雅黑" panose="020B0503020204020204" charset="-122"/>
                <a:ea typeface="微软雅黑" panose="020B0503020204020204" charset="-122"/>
              </a:rPr>
              <a:t>一、总体情况</a:t>
            </a:r>
            <a:endParaRPr lang="zh-CN" altLang="en-US" sz="2800" b="1" dirty="0">
              <a:solidFill>
                <a:srgbClr val="C00000"/>
              </a:solidFill>
              <a:effectLst>
                <a:reflection blurRad="6350" stA="55000" endA="300" endPos="45500" dir="5400000" sy="-100000" algn="bl" rotWithShape="0"/>
              </a:effectLst>
              <a:latin typeface="微软雅黑" panose="020B0503020204020204" charset="-122"/>
              <a:ea typeface="微软雅黑" panose="020B0503020204020204" charset="-122"/>
            </a:endParaRPr>
          </a:p>
        </p:txBody>
      </p:sp>
      <p:sp>
        <p:nvSpPr>
          <p:cNvPr id="7" name="TextBox 6"/>
          <p:cNvSpPr txBox="true"/>
          <p:nvPr/>
        </p:nvSpPr>
        <p:spPr>
          <a:xfrm>
            <a:off x="1258785" y="1270661"/>
            <a:ext cx="3420094" cy="461665"/>
          </a:xfrm>
          <a:prstGeom prst="rect">
            <a:avLst/>
          </a:prstGeom>
          <a:noFill/>
        </p:spPr>
        <p:txBody>
          <a:bodyPr wrap="square" rtlCol="0">
            <a:spAutoFit/>
          </a:bodyPr>
          <a:lstStyle/>
          <a:p>
            <a:r>
              <a:rPr lang="zh-CN" altLang="en-US" sz="2400" dirty="0" smtClean="0">
                <a:latin typeface="黑体" pitchFamily="49" charset="-122"/>
                <a:ea typeface="黑体" pitchFamily="49" charset="-122"/>
              </a:rPr>
              <a:t>（二）依申请公开方面</a:t>
            </a:r>
            <a:endParaRPr lang="zh-CN" altLang="en-US" sz="2400" dirty="0" smtClean="0">
              <a:latin typeface="黑体" pitchFamily="49" charset="-122"/>
              <a:ea typeface="黑体" pitchFamily="49" charset="-122"/>
            </a:endParaRPr>
          </a:p>
        </p:txBody>
      </p:sp>
      <p:sp>
        <p:nvSpPr>
          <p:cNvPr id="13" name="TextBox 12"/>
          <p:cNvSpPr txBox="true"/>
          <p:nvPr/>
        </p:nvSpPr>
        <p:spPr>
          <a:xfrm>
            <a:off x="1544320" y="1929765"/>
            <a:ext cx="8181975" cy="1578610"/>
          </a:xfrm>
          <a:prstGeom prst="rect">
            <a:avLst/>
          </a:prstGeom>
          <a:noFill/>
        </p:spPr>
        <p:txBody>
          <a:bodyPr wrap="square" rtlCol="0">
            <a:spAutoFit/>
          </a:bodyPr>
          <a:lstStyle/>
          <a:p>
            <a:pPr>
              <a:lnSpc>
                <a:spcPts val="2900"/>
              </a:lnSpc>
            </a:pPr>
            <a:r>
              <a:rPr lang="en-US" altLang="zh-CN" sz="2000" dirty="0" smtClean="0">
                <a:latin typeface="宋体" pitchFamily="2" charset="-122"/>
                <a:ea typeface="宋体" pitchFamily="2" charset="-122"/>
              </a:rPr>
              <a:t>        </a:t>
            </a:r>
            <a:r>
              <a:rPr lang="zh-CN" altLang="en-US" sz="2000" dirty="0" smtClean="0">
                <a:latin typeface="宋体" pitchFamily="2" charset="-122"/>
                <a:ea typeface="宋体" pitchFamily="2" charset="-122"/>
              </a:rPr>
              <a:t>市体育局认真贯彻落实《中华人民共和国政府信息公开条例》，依法依规做好政府信息依申请公开工作。全年共受理政府信息公开申请1件，已答复1件，正在办理0件。政府信息依申请公开答复被行政复议0件，被纠错0件，行政诉讼0件，被纠错0件。</a:t>
            </a:r>
            <a:endParaRPr lang="zh-CN" altLang="en-US" sz="2000" dirty="0" smtClean="0">
              <a:latin typeface="宋体" pitchFamily="2" charset="-122"/>
              <a:ea typeface="宋体" pitchFamily="2" charset="-122"/>
            </a:endParaRPr>
          </a:p>
        </p:txBody>
      </p:sp>
      <p:sp>
        <p:nvSpPr>
          <p:cNvPr id="15" name="TextBox 14"/>
          <p:cNvSpPr txBox="true"/>
          <p:nvPr/>
        </p:nvSpPr>
        <p:spPr>
          <a:xfrm>
            <a:off x="1543785" y="4530323"/>
            <a:ext cx="9191502" cy="1207135"/>
          </a:xfrm>
          <a:prstGeom prst="rect">
            <a:avLst/>
          </a:prstGeom>
          <a:noFill/>
        </p:spPr>
        <p:txBody>
          <a:bodyPr wrap="square" rtlCol="0">
            <a:spAutoFit/>
          </a:bodyPr>
          <a:lstStyle/>
          <a:p>
            <a:pPr>
              <a:lnSpc>
                <a:spcPts val="2900"/>
              </a:lnSpc>
            </a:pPr>
            <a:r>
              <a:rPr lang="zh-CN" altLang="en-US" sz="2000" dirty="0" smtClean="0">
                <a:latin typeface="宋体" pitchFamily="2" charset="-122"/>
                <a:ea typeface="宋体" pitchFamily="2" charset="-122"/>
              </a:rPr>
              <a:t>    </a:t>
            </a:r>
            <a:r>
              <a:rPr lang="en-US" altLang="zh-CN" sz="2000" dirty="0" smtClean="0">
                <a:latin typeface="宋体" pitchFamily="2" charset="-122"/>
                <a:ea typeface="宋体" pitchFamily="2" charset="-122"/>
              </a:rPr>
              <a:t>    </a:t>
            </a:r>
            <a:r>
              <a:rPr sz="2000" dirty="0" smtClean="0">
                <a:latin typeface="宋体" pitchFamily="2" charset="-122"/>
                <a:ea typeface="宋体" pitchFamily="2" charset="-122"/>
              </a:rPr>
              <a:t>严格落实《辽宁省人民政府办公厅关于进一步规范行政机关公文公开属性认定工作的通知》，建立了公文公开属性源头认定和发布审查工作机制，在拟制公文时明确公开属性和方式等，随公文一并报批。</a:t>
            </a:r>
            <a:endParaRPr sz="2000" dirty="0" smtClean="0">
              <a:latin typeface="宋体" pitchFamily="2" charset="-122"/>
              <a:ea typeface="宋体" pitchFamily="2" charset="-122"/>
            </a:endParaRPr>
          </a:p>
        </p:txBody>
      </p:sp>
      <p:sp>
        <p:nvSpPr>
          <p:cNvPr id="16" name="TextBox 15"/>
          <p:cNvSpPr txBox="true"/>
          <p:nvPr/>
        </p:nvSpPr>
        <p:spPr>
          <a:xfrm>
            <a:off x="1389410" y="3942609"/>
            <a:ext cx="4001984" cy="461665"/>
          </a:xfrm>
          <a:prstGeom prst="rect">
            <a:avLst/>
          </a:prstGeom>
          <a:noFill/>
        </p:spPr>
        <p:txBody>
          <a:bodyPr wrap="square" rtlCol="0">
            <a:spAutoFit/>
          </a:bodyPr>
          <a:lstStyle/>
          <a:p>
            <a:r>
              <a:rPr lang="zh-CN" altLang="en-US" sz="2400" dirty="0" smtClean="0">
                <a:latin typeface="黑体" pitchFamily="49" charset="-122"/>
                <a:ea typeface="黑体" pitchFamily="49" charset="-122"/>
              </a:rPr>
              <a:t>（三）政府信息管理方面</a:t>
            </a:r>
            <a:endParaRPr lang="zh-CN" altLang="en-US" sz="2400" dirty="0">
              <a:latin typeface="黑体" pitchFamily="49" charset="-122"/>
              <a:ea typeface="黑体" pitchFamily="49" charset="-122"/>
            </a:endParaRP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true"/>
          </p:cNvPicPr>
          <p:nvPr/>
        </p:nvPicPr>
        <p:blipFill>
          <a:blip r:embed="rId1" cstate="print">
            <a:extLst>
              <a:ext uri="{28A0092B-C50C-407E-A947-70E740481C1C}">
                <a14:useLocalDpi xmlns:a14="http://schemas.microsoft.com/office/drawing/2010/main" val="false"/>
              </a:ext>
            </a:extLst>
          </a:blip>
          <a:stretch>
            <a:fillRect/>
          </a:stretch>
        </p:blipFill>
        <p:spPr>
          <a:xfrm>
            <a:off x="0" y="0"/>
            <a:ext cx="12192000" cy="6476307"/>
          </a:xfrm>
          <a:prstGeom prst="rect">
            <a:avLst/>
          </a:prstGeom>
        </p:spPr>
      </p:pic>
      <p:sp>
        <p:nvSpPr>
          <p:cNvPr id="33" name="矩形 32"/>
          <p:cNvSpPr/>
          <p:nvPr/>
        </p:nvSpPr>
        <p:spPr>
          <a:xfrm>
            <a:off x="-13970" y="-22225"/>
            <a:ext cx="12201525" cy="6924675"/>
          </a:xfrm>
          <a:prstGeom prst="rect">
            <a:avLst/>
          </a:prstGeom>
          <a:solidFill>
            <a:srgbClr val="FFFFFF">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9" name="图片 28" descr="246de5d3ff26528e22228fd3489e033c"/>
          <p:cNvPicPr>
            <a:picLocks noChangeAspect="true"/>
          </p:cNvPicPr>
          <p:nvPr/>
        </p:nvPicPr>
        <p:blipFill>
          <a:blip r:embed="rId2" cstate="print"/>
          <a:stretch>
            <a:fillRect/>
          </a:stretch>
        </p:blipFill>
        <p:spPr>
          <a:xfrm>
            <a:off x="-13970" y="5301615"/>
            <a:ext cx="12201525" cy="1600835"/>
          </a:xfrm>
          <a:prstGeom prst="rect">
            <a:avLst/>
          </a:prstGeom>
        </p:spPr>
      </p:pic>
      <p:sp>
        <p:nvSpPr>
          <p:cNvPr id="38" name="矩形 37"/>
          <p:cNvSpPr/>
          <p:nvPr/>
        </p:nvSpPr>
        <p:spPr>
          <a:xfrm>
            <a:off x="598177" y="488467"/>
            <a:ext cx="2339102" cy="523220"/>
          </a:xfrm>
          <a:prstGeom prst="rect">
            <a:avLst/>
          </a:prstGeom>
        </p:spPr>
        <p:txBody>
          <a:bodyPr wrap="none">
            <a:spAutoFit/>
          </a:bodyPr>
          <a:lstStyle/>
          <a:p>
            <a:r>
              <a:rPr lang="zh-CN" altLang="en-US" sz="2800" b="1" dirty="0" smtClean="0">
                <a:solidFill>
                  <a:srgbClr val="C00000"/>
                </a:solidFill>
                <a:effectLst>
                  <a:reflection blurRad="6350" stA="55000" endA="300" endPos="45500" dir="5400000" sy="-100000" algn="bl" rotWithShape="0"/>
                </a:effectLst>
                <a:latin typeface="微软雅黑" panose="020B0503020204020204" charset="-122"/>
                <a:ea typeface="微软雅黑" panose="020B0503020204020204" charset="-122"/>
              </a:rPr>
              <a:t>一、总体情况</a:t>
            </a:r>
            <a:endParaRPr lang="zh-CN" altLang="en-US" sz="2800" b="1" dirty="0">
              <a:solidFill>
                <a:srgbClr val="C00000"/>
              </a:solidFill>
              <a:effectLst>
                <a:reflection blurRad="6350" stA="55000" endA="300" endPos="45500" dir="5400000" sy="-100000" algn="bl" rotWithShape="0"/>
              </a:effectLst>
              <a:latin typeface="微软雅黑" panose="020B0503020204020204" charset="-122"/>
              <a:ea typeface="微软雅黑" panose="020B0503020204020204" charset="-122"/>
            </a:endParaRPr>
          </a:p>
        </p:txBody>
      </p:sp>
      <p:sp>
        <p:nvSpPr>
          <p:cNvPr id="25" name="TextBox 24"/>
          <p:cNvSpPr txBox="true"/>
          <p:nvPr/>
        </p:nvSpPr>
        <p:spPr>
          <a:xfrm>
            <a:off x="1520041" y="1963150"/>
            <a:ext cx="9191502" cy="4182110"/>
          </a:xfrm>
          <a:prstGeom prst="rect">
            <a:avLst/>
          </a:prstGeom>
          <a:noFill/>
        </p:spPr>
        <p:txBody>
          <a:bodyPr wrap="square" rtlCol="0">
            <a:spAutoFit/>
          </a:bodyPr>
          <a:lstStyle/>
          <a:p>
            <a:pPr>
              <a:lnSpc>
                <a:spcPts val="2900"/>
              </a:lnSpc>
            </a:pPr>
            <a:r>
              <a:rPr lang="en-US" sz="2000" dirty="0" smtClean="0">
                <a:latin typeface="宋体" pitchFamily="2" charset="-122"/>
                <a:ea typeface="宋体" pitchFamily="2" charset="-122"/>
              </a:rPr>
              <a:t>               </a:t>
            </a:r>
            <a:r>
              <a:rPr sz="2000" dirty="0" smtClean="0">
                <a:latin typeface="宋体" pitchFamily="2" charset="-122"/>
                <a:ea typeface="宋体" pitchFamily="2" charset="-122"/>
              </a:rPr>
              <a:t>加强政府门户网站建设。完善局门户网站“政务公开”专栏，按照统一版式开设“政府信息公开指南”“政府信息公开制度”“法定主动公开内容”等子栏目，集中公开体育信息。同时，积极做好局门户网站信息内容维护工作，确保局门户网站栏目内容更新及时、信息发布准确。</a:t>
            </a:r>
            <a:endParaRPr sz="2000" dirty="0" smtClean="0">
              <a:latin typeface="宋体" pitchFamily="2" charset="-122"/>
              <a:ea typeface="宋体" pitchFamily="2" charset="-122"/>
            </a:endParaRPr>
          </a:p>
          <a:p>
            <a:pPr>
              <a:lnSpc>
                <a:spcPts val="2900"/>
              </a:lnSpc>
            </a:pPr>
            <a:r>
              <a:rPr lang="en-US" sz="2000" dirty="0" smtClean="0">
                <a:latin typeface="宋体" pitchFamily="2" charset="-122"/>
                <a:ea typeface="宋体" pitchFamily="2" charset="-122"/>
              </a:rPr>
              <a:t>               </a:t>
            </a:r>
            <a:endParaRPr lang="en-US" sz="2000" dirty="0" smtClean="0">
              <a:latin typeface="宋体" pitchFamily="2" charset="-122"/>
              <a:ea typeface="宋体" pitchFamily="2" charset="-122"/>
            </a:endParaRPr>
          </a:p>
          <a:p>
            <a:pPr>
              <a:lnSpc>
                <a:spcPts val="2900"/>
              </a:lnSpc>
            </a:pPr>
            <a:r>
              <a:rPr lang="en-US" sz="2000" dirty="0" smtClean="0">
                <a:latin typeface="宋体" pitchFamily="2" charset="-122"/>
                <a:ea typeface="宋体" pitchFamily="2" charset="-122"/>
              </a:rPr>
              <a:t>               </a:t>
            </a:r>
            <a:r>
              <a:rPr sz="2000" dirty="0" smtClean="0">
                <a:latin typeface="宋体" pitchFamily="2" charset="-122"/>
                <a:ea typeface="宋体" pitchFamily="2" charset="-122"/>
              </a:rPr>
              <a:t>运用好政务新媒体。运用沈阳市体育局微信公众号公开体育信息，2021年共发布转发信息130余条。</a:t>
            </a:r>
            <a:endParaRPr sz="2000" dirty="0" smtClean="0">
              <a:latin typeface="宋体" pitchFamily="2" charset="-122"/>
              <a:ea typeface="宋体" pitchFamily="2" charset="-122"/>
            </a:endParaRPr>
          </a:p>
          <a:p>
            <a:pPr>
              <a:lnSpc>
                <a:spcPts val="2900"/>
              </a:lnSpc>
            </a:pPr>
            <a:endParaRPr sz="2000" dirty="0" smtClean="0">
              <a:latin typeface="宋体" pitchFamily="2" charset="-122"/>
              <a:ea typeface="宋体" pitchFamily="2" charset="-122"/>
            </a:endParaRPr>
          </a:p>
          <a:p>
            <a:pPr>
              <a:lnSpc>
                <a:spcPts val="2900"/>
              </a:lnSpc>
            </a:pPr>
            <a:r>
              <a:rPr sz="2000" dirty="0" smtClean="0">
                <a:latin typeface="宋体" pitchFamily="2" charset="-122"/>
                <a:ea typeface="宋体" pitchFamily="2" charset="-122"/>
              </a:rPr>
              <a:t> </a:t>
            </a:r>
            <a:r>
              <a:rPr lang="en-US" sz="2000" dirty="0" smtClean="0">
                <a:latin typeface="宋体" pitchFamily="2" charset="-122"/>
                <a:ea typeface="宋体" pitchFamily="2" charset="-122"/>
              </a:rPr>
              <a:t>              </a:t>
            </a:r>
            <a:r>
              <a:rPr sz="2000" dirty="0" smtClean="0">
                <a:latin typeface="宋体" pitchFamily="2" charset="-122"/>
                <a:ea typeface="宋体" pitchFamily="2" charset="-122"/>
              </a:rPr>
              <a:t>认真做好12345市民服务热线等相关工作。2021年，共接到民心网及沈阳市12345市民服务热线投诉咨询件90件，全部按照程序及时进行了答复。</a:t>
            </a:r>
            <a:endParaRPr sz="2000" dirty="0" smtClean="0">
              <a:latin typeface="宋体" pitchFamily="2" charset="-122"/>
              <a:ea typeface="宋体" pitchFamily="2" charset="-122"/>
            </a:endParaRPr>
          </a:p>
          <a:p>
            <a:pPr>
              <a:lnSpc>
                <a:spcPts val="2900"/>
              </a:lnSpc>
            </a:pPr>
            <a:endParaRPr lang="zh-CN" altLang="en-US" sz="2000" dirty="0" smtClean="0">
              <a:latin typeface="宋体" pitchFamily="2" charset="-122"/>
              <a:ea typeface="宋体" pitchFamily="2" charset="-122"/>
            </a:endParaRPr>
          </a:p>
        </p:txBody>
      </p:sp>
      <p:sp>
        <p:nvSpPr>
          <p:cNvPr id="7" name="TextBox 6"/>
          <p:cNvSpPr txBox="true"/>
          <p:nvPr/>
        </p:nvSpPr>
        <p:spPr>
          <a:xfrm>
            <a:off x="1258785" y="1270661"/>
            <a:ext cx="4001984" cy="461665"/>
          </a:xfrm>
          <a:prstGeom prst="rect">
            <a:avLst/>
          </a:prstGeom>
          <a:noFill/>
        </p:spPr>
        <p:txBody>
          <a:bodyPr wrap="square" rtlCol="0">
            <a:spAutoFit/>
          </a:bodyPr>
          <a:lstStyle/>
          <a:p>
            <a:r>
              <a:rPr lang="zh-CN" altLang="en-US" sz="2400" dirty="0" smtClean="0">
                <a:latin typeface="黑体" pitchFamily="49" charset="-122"/>
                <a:ea typeface="黑体" pitchFamily="49" charset="-122"/>
              </a:rPr>
              <a:t>（四）平台建设方面</a:t>
            </a:r>
            <a:endParaRPr lang="zh-CN" altLang="en-US" sz="2400" dirty="0">
              <a:latin typeface="黑体" pitchFamily="49" charset="-122"/>
              <a:ea typeface="黑体" pitchFamily="49" charset="-122"/>
            </a:endParaRPr>
          </a:p>
        </p:txBody>
      </p:sp>
      <p:sp>
        <p:nvSpPr>
          <p:cNvPr id="10" name="KSO_Shape"/>
          <p:cNvSpPr/>
          <p:nvPr/>
        </p:nvSpPr>
        <p:spPr bwMode="auto">
          <a:xfrm>
            <a:off x="1653144" y="1758721"/>
            <a:ext cx="802511" cy="600544"/>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rgbClr val="0070C0"/>
          </a:solidFill>
          <a:ln>
            <a:solidFill>
              <a:schemeClr val="accent1"/>
            </a:solidFill>
          </a:ln>
        </p:spPr>
        <p:txBody>
          <a:bodyPr bIns="360000"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宋体" pitchFamily="2" charset="-122"/>
            </a:endParaRPr>
          </a:p>
        </p:txBody>
      </p:sp>
      <p:sp>
        <p:nvSpPr>
          <p:cNvPr id="11" name="KSO_Shape"/>
          <p:cNvSpPr/>
          <p:nvPr/>
        </p:nvSpPr>
        <p:spPr bwMode="auto">
          <a:xfrm>
            <a:off x="1653209" y="3568533"/>
            <a:ext cx="757482" cy="621353"/>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rgbClr val="0070C0"/>
          </a:solidFill>
          <a:ln>
            <a:solidFill>
              <a:schemeClr val="accent1"/>
            </a:solid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itchFamily="2" charset="-122"/>
            </a:endParaRPr>
          </a:p>
        </p:txBody>
      </p:sp>
      <p:sp>
        <p:nvSpPr>
          <p:cNvPr id="12" name="KSO_Shape"/>
          <p:cNvSpPr/>
          <p:nvPr/>
        </p:nvSpPr>
        <p:spPr bwMode="auto">
          <a:xfrm>
            <a:off x="1609202" y="4700857"/>
            <a:ext cx="884616" cy="569684"/>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0070C0"/>
          </a:solidFill>
          <a:ln>
            <a:solidFill>
              <a:schemeClr val="accent1"/>
            </a:solid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a typeface="宋体" pitchFamily="2"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60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anim calcmode="lin" valueType="num">
                                      <p:cBhvr>
                                        <p:cTn id="10" dur="500" fill="hold"/>
                                        <p:tgtEl>
                                          <p:spTgt spid="12"/>
                                        </p:tgtEl>
                                        <p:attrNameLst>
                                          <p:attrName>ppt_x</p:attrName>
                                        </p:attrNameLst>
                                      </p:cBhvr>
                                      <p:tavLst>
                                        <p:tav tm="0">
                                          <p:val>
                                            <p:fltVal val="0.5"/>
                                          </p:val>
                                        </p:tav>
                                        <p:tav tm="100000">
                                          <p:val>
                                            <p:strVal val="#ppt_x"/>
                                          </p:val>
                                        </p:tav>
                                      </p:tavLst>
                                    </p:anim>
                                    <p:anim calcmode="lin" valueType="num">
                                      <p:cBhvr>
                                        <p:cTn id="11" dur="500" fill="hold"/>
                                        <p:tgtEl>
                                          <p:spTgt spid="1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tru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true"/>
          </p:cNvPicPr>
          <p:nvPr/>
        </p:nvPicPr>
        <p:blipFill>
          <a:blip r:embed="rId1" cstate="print">
            <a:extLst>
              <a:ext uri="{28A0092B-C50C-407E-A947-70E740481C1C}">
                <a14:useLocalDpi xmlns:a14="http://schemas.microsoft.com/office/drawing/2010/main" val="false"/>
              </a:ext>
            </a:extLst>
          </a:blip>
          <a:stretch>
            <a:fillRect/>
          </a:stretch>
        </p:blipFill>
        <p:spPr>
          <a:xfrm>
            <a:off x="0" y="0"/>
            <a:ext cx="12192000" cy="6476307"/>
          </a:xfrm>
          <a:prstGeom prst="rect">
            <a:avLst/>
          </a:prstGeom>
        </p:spPr>
      </p:pic>
      <p:sp>
        <p:nvSpPr>
          <p:cNvPr id="33" name="矩形 32"/>
          <p:cNvSpPr/>
          <p:nvPr/>
        </p:nvSpPr>
        <p:spPr>
          <a:xfrm>
            <a:off x="-4445" y="-22225"/>
            <a:ext cx="12201525" cy="6924675"/>
          </a:xfrm>
          <a:prstGeom prst="rect">
            <a:avLst/>
          </a:prstGeom>
          <a:solidFill>
            <a:srgbClr val="FFFFFF">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9" name="图片 28" descr="246de5d3ff26528e22228fd3489e033c"/>
          <p:cNvPicPr>
            <a:picLocks noChangeAspect="true"/>
          </p:cNvPicPr>
          <p:nvPr/>
        </p:nvPicPr>
        <p:blipFill>
          <a:blip r:embed="rId2" cstate="print"/>
          <a:stretch>
            <a:fillRect/>
          </a:stretch>
        </p:blipFill>
        <p:spPr>
          <a:xfrm>
            <a:off x="-13970" y="5301615"/>
            <a:ext cx="12201525" cy="1600835"/>
          </a:xfrm>
          <a:prstGeom prst="rect">
            <a:avLst/>
          </a:prstGeom>
        </p:spPr>
      </p:pic>
      <p:sp>
        <p:nvSpPr>
          <p:cNvPr id="38" name="矩形 37"/>
          <p:cNvSpPr/>
          <p:nvPr/>
        </p:nvSpPr>
        <p:spPr>
          <a:xfrm>
            <a:off x="598177" y="488467"/>
            <a:ext cx="2339102" cy="523220"/>
          </a:xfrm>
          <a:prstGeom prst="rect">
            <a:avLst/>
          </a:prstGeom>
        </p:spPr>
        <p:txBody>
          <a:bodyPr wrap="none">
            <a:spAutoFit/>
          </a:bodyPr>
          <a:lstStyle/>
          <a:p>
            <a:r>
              <a:rPr lang="zh-CN" altLang="en-US" sz="2800" b="1" dirty="0" smtClean="0">
                <a:solidFill>
                  <a:srgbClr val="C00000"/>
                </a:solidFill>
                <a:effectLst>
                  <a:reflection blurRad="6350" stA="55000" endA="300" endPos="45500" dir="5400000" sy="-100000" algn="bl" rotWithShape="0"/>
                </a:effectLst>
                <a:latin typeface="微软雅黑" panose="020B0503020204020204" charset="-122"/>
                <a:ea typeface="微软雅黑" panose="020B0503020204020204" charset="-122"/>
              </a:rPr>
              <a:t>一、总体情况</a:t>
            </a:r>
            <a:endParaRPr lang="zh-CN" altLang="en-US" sz="2800" b="1" dirty="0">
              <a:solidFill>
                <a:srgbClr val="C00000"/>
              </a:solidFill>
              <a:effectLst>
                <a:reflection blurRad="6350" stA="55000" endA="300" endPos="45500" dir="5400000" sy="-100000" algn="bl" rotWithShape="0"/>
              </a:effectLst>
              <a:latin typeface="微软雅黑" panose="020B0503020204020204" charset="-122"/>
              <a:ea typeface="微软雅黑" panose="020B0503020204020204" charset="-122"/>
            </a:endParaRPr>
          </a:p>
        </p:txBody>
      </p:sp>
      <p:sp>
        <p:nvSpPr>
          <p:cNvPr id="25" name="TextBox 24"/>
          <p:cNvSpPr txBox="true"/>
          <p:nvPr/>
        </p:nvSpPr>
        <p:spPr>
          <a:xfrm>
            <a:off x="1520041" y="1953377"/>
            <a:ext cx="8134598" cy="3810000"/>
          </a:xfrm>
          <a:prstGeom prst="rect">
            <a:avLst/>
          </a:prstGeom>
          <a:noFill/>
        </p:spPr>
        <p:txBody>
          <a:bodyPr wrap="square" rtlCol="0">
            <a:spAutoFit/>
          </a:bodyPr>
          <a:lstStyle/>
          <a:p>
            <a:pPr>
              <a:lnSpc>
                <a:spcPts val="2900"/>
              </a:lnSpc>
            </a:pPr>
            <a:r>
              <a:rPr lang="zh-CN" altLang="en-US" sz="2000" dirty="0" smtClean="0">
                <a:latin typeface="宋体" pitchFamily="2" charset="-122"/>
                <a:ea typeface="宋体" pitchFamily="2" charset="-122"/>
              </a:rPr>
              <a:t>     </a:t>
            </a:r>
            <a:r>
              <a:rPr lang="en-US" altLang="zh-CN" sz="2000" dirty="0" smtClean="0">
                <a:latin typeface="宋体" pitchFamily="2" charset="-122"/>
                <a:ea typeface="宋体" pitchFamily="2" charset="-122"/>
              </a:rPr>
              <a:t>    </a:t>
            </a:r>
            <a:r>
              <a:rPr lang="en-US" altLang="zh-CN" sz="2000" b="1" dirty="0" smtClean="0">
                <a:latin typeface="楷体" pitchFamily="49" charset="-122"/>
                <a:ea typeface="楷体" pitchFamily="49" charset="-122"/>
              </a:rPr>
              <a:t>1.</a:t>
            </a:r>
            <a:r>
              <a:rPr lang="zh-CN" altLang="en-US" sz="2000" b="1" dirty="0" smtClean="0">
                <a:latin typeface="楷体" pitchFamily="49" charset="-122"/>
                <a:ea typeface="楷体" pitchFamily="49" charset="-122"/>
              </a:rPr>
              <a:t>加强组织领导。</a:t>
            </a:r>
            <a:r>
              <a:rPr sz="2000" dirty="0" smtClean="0">
                <a:latin typeface="宋体" pitchFamily="2" charset="-122"/>
                <a:ea typeface="宋体" pitchFamily="2" charset="-122"/>
              </a:rPr>
              <a:t>认真贯彻落实《中华人民共和国政府信息公开条例》和国家、省、市政务公开工作决策部署，调整沈阳市体育局政务公开工作领导小组，安排专人负责全局政务公开相关工作，各负其责、分兵把守，推进政务公开工作全面开展。</a:t>
            </a:r>
            <a:endParaRPr sz="2000" dirty="0" smtClean="0">
              <a:latin typeface="宋体" pitchFamily="2" charset="-122"/>
              <a:ea typeface="宋体" pitchFamily="2" charset="-122"/>
            </a:endParaRPr>
          </a:p>
          <a:p>
            <a:pPr>
              <a:lnSpc>
                <a:spcPts val="2900"/>
              </a:lnSpc>
            </a:pPr>
            <a:r>
              <a:rPr lang="zh-CN" altLang="en-US" sz="2000" dirty="0" smtClean="0">
                <a:latin typeface="宋体" pitchFamily="2" charset="-122"/>
                <a:ea typeface="宋体" pitchFamily="2" charset="-122"/>
              </a:rPr>
              <a:t>    </a:t>
            </a:r>
            <a:r>
              <a:rPr lang="en-US" altLang="zh-CN" sz="2000" dirty="0" smtClean="0">
                <a:latin typeface="宋体" pitchFamily="2" charset="-122"/>
                <a:ea typeface="宋体" pitchFamily="2" charset="-122"/>
              </a:rPr>
              <a:t>    </a:t>
            </a:r>
            <a:r>
              <a:rPr lang="en-US" altLang="zh-CN" sz="2000" b="1" dirty="0" smtClean="0">
                <a:latin typeface="楷体" pitchFamily="49" charset="-122"/>
                <a:ea typeface="楷体" pitchFamily="49" charset="-122"/>
              </a:rPr>
              <a:t>2.</a:t>
            </a:r>
            <a:r>
              <a:rPr lang="zh-CN" altLang="en-US" sz="2000" b="1" dirty="0" smtClean="0">
                <a:latin typeface="楷体" pitchFamily="49" charset="-122"/>
                <a:ea typeface="楷体" pitchFamily="49" charset="-122"/>
              </a:rPr>
              <a:t>规范考核评估。</a:t>
            </a:r>
            <a:r>
              <a:rPr lang="zh-CN" altLang="en-US" sz="2000" dirty="0" smtClean="0">
                <a:latin typeface="宋体" pitchFamily="2" charset="-122"/>
                <a:ea typeface="宋体" pitchFamily="2" charset="-122"/>
              </a:rPr>
              <a:t>将政务公开工作纳入年底百分制考核，制定对局内各处室考核评分表，调动各处室做好体育政务公开工作积极性。</a:t>
            </a:r>
            <a:endParaRPr lang="zh-CN" altLang="en-US" sz="2000" dirty="0" smtClean="0">
              <a:latin typeface="宋体" pitchFamily="2" charset="-122"/>
              <a:ea typeface="宋体" pitchFamily="2" charset="-122"/>
            </a:endParaRPr>
          </a:p>
          <a:p>
            <a:pPr>
              <a:lnSpc>
                <a:spcPts val="2900"/>
              </a:lnSpc>
            </a:pPr>
            <a:r>
              <a:rPr lang="en-US" altLang="zh-CN" sz="2000" dirty="0" smtClean="0">
                <a:latin typeface="宋体" pitchFamily="2" charset="-122"/>
                <a:ea typeface="宋体" pitchFamily="2" charset="-122"/>
              </a:rPr>
              <a:t>        </a:t>
            </a:r>
            <a:r>
              <a:rPr lang="en-US" altLang="zh-CN" sz="2000" b="1" dirty="0" smtClean="0">
                <a:latin typeface="楷体" pitchFamily="49" charset="-122"/>
                <a:ea typeface="楷体" pitchFamily="49" charset="-122"/>
              </a:rPr>
              <a:t>3.</a:t>
            </a:r>
            <a:r>
              <a:rPr lang="zh-CN" altLang="en-US" sz="2000" b="1" dirty="0" smtClean="0">
                <a:latin typeface="楷体" pitchFamily="49" charset="-122"/>
                <a:ea typeface="楷体" pitchFamily="49" charset="-122"/>
              </a:rPr>
              <a:t>加强业务督促指导。</a:t>
            </a:r>
            <a:r>
              <a:rPr sz="2000" dirty="0" smtClean="0">
                <a:latin typeface="宋体" pitchFamily="2" charset="-122"/>
                <a:ea typeface="宋体" pitchFamily="2" charset="-122"/>
              </a:rPr>
              <a:t>认真贯彻落实《中华人民共和国政府信息公开条例》以及上级关于政务公开工作有关规定，按照体育部政务公开标准指引，参照省体育局做法，组织做好市本级体育公开工作，并动态跟踪指导事业单位做好政务公开工作。</a:t>
            </a:r>
            <a:endParaRPr sz="2000" dirty="0" smtClean="0">
              <a:latin typeface="宋体" pitchFamily="2" charset="-122"/>
              <a:ea typeface="宋体" pitchFamily="2" charset="-122"/>
            </a:endParaRPr>
          </a:p>
        </p:txBody>
      </p:sp>
      <p:sp>
        <p:nvSpPr>
          <p:cNvPr id="7" name="TextBox 6"/>
          <p:cNvSpPr txBox="true"/>
          <p:nvPr/>
        </p:nvSpPr>
        <p:spPr>
          <a:xfrm>
            <a:off x="1258785" y="1270661"/>
            <a:ext cx="3420094" cy="461665"/>
          </a:xfrm>
          <a:prstGeom prst="rect">
            <a:avLst/>
          </a:prstGeom>
          <a:noFill/>
        </p:spPr>
        <p:txBody>
          <a:bodyPr wrap="square" rtlCol="0">
            <a:spAutoFit/>
          </a:bodyPr>
          <a:lstStyle/>
          <a:p>
            <a:r>
              <a:rPr lang="zh-CN" altLang="en-US" sz="2400" dirty="0" smtClean="0">
                <a:latin typeface="黑体" pitchFamily="49" charset="-122"/>
                <a:ea typeface="黑体" pitchFamily="49" charset="-122"/>
              </a:rPr>
              <a:t>（五）监督保障方面</a:t>
            </a:r>
            <a:endParaRPr lang="zh-CN" altLang="en-US" sz="2400" dirty="0" smtClean="0">
              <a:latin typeface="黑体" pitchFamily="49" charset="-122"/>
              <a:ea typeface="黑体" pitchFamily="49" charset="-122"/>
            </a:endParaRP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true"/>
          </p:cNvPicPr>
          <p:nvPr/>
        </p:nvPicPr>
        <p:blipFill>
          <a:blip r:embed="rId1" cstate="print">
            <a:extLst>
              <a:ext uri="{28A0092B-C50C-407E-A947-70E740481C1C}">
                <a14:useLocalDpi xmlns:a14="http://schemas.microsoft.com/office/drawing/2010/main" val="false"/>
              </a:ext>
            </a:extLst>
          </a:blip>
          <a:stretch>
            <a:fillRect/>
          </a:stretch>
        </p:blipFill>
        <p:spPr>
          <a:xfrm>
            <a:off x="0" y="0"/>
            <a:ext cx="12192000" cy="6476307"/>
          </a:xfrm>
          <a:prstGeom prst="rect">
            <a:avLst/>
          </a:prstGeom>
        </p:spPr>
      </p:pic>
      <p:sp>
        <p:nvSpPr>
          <p:cNvPr id="33" name="矩形 32"/>
          <p:cNvSpPr/>
          <p:nvPr/>
        </p:nvSpPr>
        <p:spPr>
          <a:xfrm>
            <a:off x="-13970" y="-22225"/>
            <a:ext cx="12201525" cy="6924675"/>
          </a:xfrm>
          <a:prstGeom prst="rect">
            <a:avLst/>
          </a:prstGeom>
          <a:solidFill>
            <a:srgbClr val="FFFFFF">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9" name="图片 28" descr="246de5d3ff26528e22228fd3489e033c"/>
          <p:cNvPicPr>
            <a:picLocks noChangeAspect="true"/>
          </p:cNvPicPr>
          <p:nvPr/>
        </p:nvPicPr>
        <p:blipFill>
          <a:blip r:embed="rId2" cstate="print"/>
          <a:stretch>
            <a:fillRect/>
          </a:stretch>
        </p:blipFill>
        <p:spPr>
          <a:xfrm>
            <a:off x="-13970" y="5301615"/>
            <a:ext cx="12201525" cy="1600835"/>
          </a:xfrm>
          <a:prstGeom prst="rect">
            <a:avLst/>
          </a:prstGeom>
        </p:spPr>
      </p:pic>
      <p:sp>
        <p:nvSpPr>
          <p:cNvPr id="38" name="矩形 37"/>
          <p:cNvSpPr/>
          <p:nvPr/>
        </p:nvSpPr>
        <p:spPr>
          <a:xfrm>
            <a:off x="598177" y="488467"/>
            <a:ext cx="4493538" cy="523220"/>
          </a:xfrm>
          <a:prstGeom prst="rect">
            <a:avLst/>
          </a:prstGeom>
        </p:spPr>
        <p:txBody>
          <a:bodyPr wrap="none">
            <a:spAutoFit/>
          </a:bodyPr>
          <a:lstStyle/>
          <a:p>
            <a:r>
              <a:rPr lang="zh-CN" altLang="en-US" sz="2800" b="1" dirty="0" smtClean="0">
                <a:solidFill>
                  <a:srgbClr val="C00000"/>
                </a:solidFill>
                <a:effectLst>
                  <a:reflection blurRad="6350" stA="55000" endA="300" endPos="45500" dir="5400000" sy="-100000" algn="bl" rotWithShape="0"/>
                </a:effectLst>
                <a:latin typeface="微软雅黑" panose="020B0503020204020204" charset="-122"/>
                <a:ea typeface="微软雅黑" panose="020B0503020204020204" charset="-122"/>
              </a:rPr>
              <a:t>二、主动公开政府信息情况</a:t>
            </a:r>
            <a:endParaRPr lang="zh-CN" altLang="en-US" sz="2800" b="1" dirty="0">
              <a:solidFill>
                <a:srgbClr val="C00000"/>
              </a:solidFill>
              <a:effectLst>
                <a:reflection blurRad="6350" stA="55000" endA="300" endPos="45500" dir="5400000" sy="-100000" algn="bl" rotWithShape="0"/>
              </a:effectLst>
              <a:latin typeface="微软雅黑" panose="020B0503020204020204" charset="-122"/>
              <a:ea typeface="微软雅黑" panose="020B0503020204020204" charset="-122"/>
            </a:endParaRPr>
          </a:p>
        </p:txBody>
      </p:sp>
      <p:graphicFrame>
        <p:nvGraphicFramePr>
          <p:cNvPr id="7" name="表格 6"/>
          <p:cNvGraphicFramePr>
            <a:graphicFrameLocks noGrp="true"/>
          </p:cNvGraphicFramePr>
          <p:nvPr/>
        </p:nvGraphicFramePr>
        <p:xfrm>
          <a:off x="660400" y="1493380"/>
          <a:ext cx="10699264" cy="1574149"/>
        </p:xfrm>
        <a:graphic>
          <a:graphicData uri="http://schemas.openxmlformats.org/drawingml/2006/table">
            <a:tbl>
              <a:tblPr firstRow="true" bandRow="true">
                <a:tableStyleId>{7DF18680-E054-41AD-8BC1-D1AEF772440D}</a:tableStyleId>
              </a:tblPr>
              <a:tblGrid>
                <a:gridCol w="2674816"/>
                <a:gridCol w="2674816"/>
                <a:gridCol w="2674816"/>
                <a:gridCol w="2674816"/>
              </a:tblGrid>
              <a:tr h="343161">
                <a:tc gridSpan="4">
                  <a:txBody>
                    <a:bodyPr/>
                    <a:lstStyle/>
                    <a:p>
                      <a:pPr algn="ctr">
                        <a:lnSpc>
                          <a:spcPts val="2800"/>
                        </a:lnSpc>
                        <a:spcAft>
                          <a:spcPts val="0"/>
                        </a:spcAft>
                      </a:pPr>
                      <a:r>
                        <a:rPr lang="zh-CN" sz="1500" kern="0" dirty="0"/>
                        <a:t>第二十条第（一）项</a:t>
                      </a:r>
                      <a:endParaRPr lang="zh-CN" sz="1050" kern="100" dirty="0">
                        <a:latin typeface="Calibri"/>
                        <a:ea typeface="宋体"/>
                        <a:cs typeface="黑体"/>
                      </a:endParaRPr>
                    </a:p>
                  </a:txBody>
                  <a:tcPr marL="68580" marR="68580" marT="0" marB="0"/>
                </a:tc>
                <a:tc hMerge="true">
                  <a:tcPr/>
                </a:tc>
                <a:tc hMerge="true">
                  <a:tcPr/>
                </a:tc>
                <a:tc hMerge="true">
                  <a:tcPr/>
                </a:tc>
              </a:tr>
              <a:tr h="507349">
                <a:tc>
                  <a:txBody>
                    <a:bodyPr/>
                    <a:lstStyle/>
                    <a:p>
                      <a:pPr indent="0" algn="ctr">
                        <a:buNone/>
                      </a:pPr>
                      <a:r>
                        <a:rPr lang="en-US" sz="1500" b="0">
                          <a:latin typeface="仿宋" charset="0"/>
                          <a:cs typeface="仿宋" charset="0"/>
                        </a:rPr>
                        <a:t>信息内容</a:t>
                      </a:r>
                      <a:endParaRPr lang="en-US" altLang="en-US" sz="1500" b="0">
                        <a:latin typeface="仿宋" charset="0"/>
                        <a:ea typeface="仿宋" charset="0"/>
                        <a:cs typeface="仿宋" charset="0"/>
                      </a:endParaRPr>
                    </a:p>
                  </a:txBody>
                  <a:tcPr marL="68580" marR="68580" marT="0" marB="0" vert="horz" anchor="ctr" anchorCtr="false"/>
                </a:tc>
                <a:tc>
                  <a:txBody>
                    <a:bodyPr/>
                    <a:lstStyle/>
                    <a:p>
                      <a:pPr indent="0" algn="ctr">
                        <a:buNone/>
                      </a:pPr>
                      <a:r>
                        <a:rPr lang="en-US" sz="1500" b="0">
                          <a:latin typeface="仿宋" charset="0"/>
                          <a:cs typeface="仿宋" charset="0"/>
                        </a:rPr>
                        <a:t>本年制发件数</a:t>
                      </a:r>
                      <a:endParaRPr lang="en-US" altLang="en-US" sz="1500" b="0">
                        <a:latin typeface="仿宋" charset="0"/>
                        <a:ea typeface="仿宋" charset="0"/>
                        <a:cs typeface="仿宋" charset="0"/>
                      </a:endParaRPr>
                    </a:p>
                  </a:txBody>
                  <a:tcPr marL="68580" marR="68580" marT="0" marB="0" vert="horz" anchor="ctr" anchorCtr="false"/>
                </a:tc>
                <a:tc>
                  <a:txBody>
                    <a:bodyPr/>
                    <a:lstStyle/>
                    <a:p>
                      <a:pPr indent="0" algn="ctr">
                        <a:buNone/>
                      </a:pPr>
                      <a:r>
                        <a:rPr lang="en-US" sz="1500" b="0">
                          <a:latin typeface="仿宋" charset="0"/>
                          <a:cs typeface="仿宋" charset="0"/>
                        </a:rPr>
                        <a:t>本年废止件数</a:t>
                      </a:r>
                      <a:endParaRPr lang="en-US" altLang="en-US" sz="1500" b="0">
                        <a:latin typeface="仿宋" charset="0"/>
                        <a:ea typeface="仿宋" charset="0"/>
                        <a:cs typeface="仿宋" charset="0"/>
                      </a:endParaRPr>
                    </a:p>
                  </a:txBody>
                  <a:tcPr marL="68580" marR="68580" marT="0" marB="0" vert="horz" anchor="ctr" anchorCtr="false"/>
                </a:tc>
                <a:tc>
                  <a:txBody>
                    <a:bodyPr/>
                    <a:lstStyle/>
                    <a:p>
                      <a:pPr indent="0" algn="ctr">
                        <a:buNone/>
                      </a:pPr>
                      <a:r>
                        <a:rPr lang="en-US" sz="1500" b="0">
                          <a:latin typeface="仿宋" charset="0"/>
                          <a:cs typeface="仿宋" charset="0"/>
                        </a:rPr>
                        <a:t>现行有效件数</a:t>
                      </a:r>
                      <a:endParaRPr lang="en-US" altLang="en-US" sz="1500" b="0">
                        <a:latin typeface="仿宋" charset="0"/>
                        <a:ea typeface="仿宋" charset="0"/>
                        <a:cs typeface="仿宋" charset="0"/>
                      </a:endParaRPr>
                    </a:p>
                  </a:txBody>
                  <a:tcPr marL="68580" marR="68580" marT="0" marB="0" vert="horz" anchor="ctr" anchorCtr="false"/>
                </a:tc>
              </a:tr>
              <a:tr h="343161">
                <a:tc>
                  <a:txBody>
                    <a:bodyPr/>
                    <a:lstStyle/>
                    <a:p>
                      <a:pPr algn="ctr">
                        <a:lnSpc>
                          <a:spcPts val="2800"/>
                        </a:lnSpc>
                        <a:spcAft>
                          <a:spcPts val="0"/>
                        </a:spcAft>
                      </a:pPr>
                      <a:r>
                        <a:rPr lang="zh-CN" sz="1500" kern="0" dirty="0"/>
                        <a:t>规章</a:t>
                      </a:r>
                      <a:endParaRPr lang="zh-CN" sz="1050" kern="100" dirty="0">
                        <a:latin typeface="Calibri"/>
                        <a:ea typeface="宋体"/>
                        <a:cs typeface="黑体"/>
                      </a:endParaRPr>
                    </a:p>
                  </a:txBody>
                  <a:tcPr marL="68580" marR="68580" marT="0" marB="0" anchor="ctr"/>
                </a:tc>
                <a:tc>
                  <a:txBody>
                    <a:bodyPr/>
                    <a:lstStyle/>
                    <a:p>
                      <a:pPr algn="ctr">
                        <a:lnSpc>
                          <a:spcPts val="2800"/>
                        </a:lnSpc>
                        <a:spcAft>
                          <a:spcPts val="0"/>
                        </a:spcAft>
                      </a:pPr>
                      <a:r>
                        <a:rPr lang="en-US" sz="1500" kern="0"/>
                        <a:t>0</a:t>
                      </a:r>
                      <a:endParaRPr lang="zh-CN" sz="1050" kern="100">
                        <a:latin typeface="Calibri"/>
                        <a:ea typeface="宋体"/>
                        <a:cs typeface="黑体"/>
                      </a:endParaRPr>
                    </a:p>
                  </a:txBody>
                  <a:tcPr marL="68580" marR="68580" marT="0" marB="0" anchor="ctr"/>
                </a:tc>
                <a:tc>
                  <a:txBody>
                    <a:bodyPr/>
                    <a:lstStyle/>
                    <a:p>
                      <a:pPr algn="ctr">
                        <a:lnSpc>
                          <a:spcPts val="2800"/>
                        </a:lnSpc>
                        <a:spcAft>
                          <a:spcPts val="0"/>
                        </a:spcAft>
                      </a:pPr>
                      <a:r>
                        <a:rPr lang="en-US" sz="1500" kern="0"/>
                        <a:t>0</a:t>
                      </a:r>
                      <a:endParaRPr lang="zh-CN" sz="1050" kern="100">
                        <a:latin typeface="Calibri"/>
                        <a:ea typeface="宋体"/>
                        <a:cs typeface="黑体"/>
                      </a:endParaRPr>
                    </a:p>
                  </a:txBody>
                  <a:tcPr marL="68580" marR="68580" marT="0" marB="0" anchor="ctr"/>
                </a:tc>
                <a:tc>
                  <a:txBody>
                    <a:bodyPr/>
                    <a:lstStyle/>
                    <a:p>
                      <a:pPr algn="ctr">
                        <a:lnSpc>
                          <a:spcPts val="2800"/>
                        </a:lnSpc>
                        <a:spcAft>
                          <a:spcPts val="0"/>
                        </a:spcAft>
                      </a:pPr>
                      <a:r>
                        <a:rPr lang="en-US" sz="1500" kern="0" dirty="0"/>
                        <a:t>0</a:t>
                      </a:r>
                      <a:endParaRPr lang="zh-CN" sz="1050" kern="100" dirty="0">
                        <a:latin typeface="Calibri"/>
                        <a:ea typeface="宋体"/>
                        <a:cs typeface="黑体"/>
                      </a:endParaRPr>
                    </a:p>
                  </a:txBody>
                  <a:tcPr marL="68580" marR="68580" marT="0" marB="0" anchor="ctr"/>
                </a:tc>
              </a:tr>
              <a:tr h="343161">
                <a:tc>
                  <a:txBody>
                    <a:bodyPr/>
                    <a:lstStyle/>
                    <a:p>
                      <a:pPr algn="ctr">
                        <a:lnSpc>
                          <a:spcPts val="2800"/>
                        </a:lnSpc>
                        <a:spcAft>
                          <a:spcPts val="0"/>
                        </a:spcAft>
                      </a:pPr>
                      <a:r>
                        <a:rPr lang="zh-CN" sz="1500" kern="0" dirty="0"/>
                        <a:t>规范性文件</a:t>
                      </a:r>
                      <a:endParaRPr lang="zh-CN" sz="1050" kern="100" dirty="0">
                        <a:latin typeface="Calibri"/>
                        <a:ea typeface="宋体"/>
                        <a:cs typeface="黑体"/>
                      </a:endParaRPr>
                    </a:p>
                  </a:txBody>
                  <a:tcPr marL="68580" marR="68580" marT="0" marB="0" anchor="ctr"/>
                </a:tc>
                <a:tc>
                  <a:txBody>
                    <a:bodyPr/>
                    <a:lstStyle/>
                    <a:p>
                      <a:pPr algn="ctr">
                        <a:lnSpc>
                          <a:spcPts val="2800"/>
                        </a:lnSpc>
                        <a:spcAft>
                          <a:spcPts val="0"/>
                        </a:spcAft>
                      </a:pPr>
                      <a:r>
                        <a:rPr lang="en-US" sz="1500" kern="0"/>
                        <a:t>0</a:t>
                      </a:r>
                      <a:endParaRPr lang="zh-CN" sz="1050" kern="100">
                        <a:latin typeface="Calibri"/>
                        <a:ea typeface="宋体"/>
                        <a:cs typeface="黑体"/>
                      </a:endParaRPr>
                    </a:p>
                  </a:txBody>
                  <a:tcPr marL="68580" marR="68580" marT="0" marB="0" anchor="ctr"/>
                </a:tc>
                <a:tc>
                  <a:txBody>
                    <a:bodyPr/>
                    <a:lstStyle/>
                    <a:p>
                      <a:pPr algn="ctr">
                        <a:lnSpc>
                          <a:spcPts val="2800"/>
                        </a:lnSpc>
                        <a:spcAft>
                          <a:spcPts val="0"/>
                        </a:spcAft>
                      </a:pPr>
                      <a:r>
                        <a:rPr lang="en-US" sz="1500" kern="0" dirty="0"/>
                        <a:t>0</a:t>
                      </a:r>
                      <a:endParaRPr lang="zh-CN" sz="1050" kern="100" dirty="0">
                        <a:latin typeface="Calibri"/>
                        <a:ea typeface="宋体"/>
                        <a:cs typeface="黑体"/>
                      </a:endParaRPr>
                    </a:p>
                  </a:txBody>
                  <a:tcPr marL="68580" marR="68580" marT="0" marB="0" anchor="ctr"/>
                </a:tc>
                <a:tc>
                  <a:txBody>
                    <a:bodyPr/>
                    <a:lstStyle/>
                    <a:p>
                      <a:pPr algn="ctr">
                        <a:lnSpc>
                          <a:spcPts val="2800"/>
                        </a:lnSpc>
                        <a:spcAft>
                          <a:spcPts val="0"/>
                        </a:spcAft>
                      </a:pPr>
                      <a:r>
                        <a:rPr lang="en-US" sz="1500" kern="0" dirty="0"/>
                        <a:t>0</a:t>
                      </a:r>
                      <a:endParaRPr lang="zh-CN" sz="1050" kern="100" dirty="0">
                        <a:latin typeface="Calibri"/>
                        <a:ea typeface="宋体"/>
                        <a:cs typeface="黑体"/>
                      </a:endParaRPr>
                    </a:p>
                  </a:txBody>
                  <a:tcPr marL="68580" marR="68580" marT="0" marB="0" anchor="ctr"/>
                </a:tc>
              </a:tr>
            </a:tbl>
          </a:graphicData>
        </a:graphic>
      </p:graphicFrame>
      <p:graphicFrame>
        <p:nvGraphicFramePr>
          <p:cNvPr id="8" name="表格 7"/>
          <p:cNvGraphicFramePr>
            <a:graphicFrameLocks noGrp="true"/>
          </p:cNvGraphicFramePr>
          <p:nvPr/>
        </p:nvGraphicFramePr>
        <p:xfrm>
          <a:off x="660400" y="3688715"/>
          <a:ext cx="10701020" cy="1612265"/>
        </p:xfrm>
        <a:graphic>
          <a:graphicData uri="http://schemas.openxmlformats.org/drawingml/2006/table">
            <a:tbl>
              <a:tblPr firstRow="true" bandRow="true">
                <a:tableStyleId>{7DF18680-E054-41AD-8BC1-D1AEF772440D}</a:tableStyleId>
              </a:tblPr>
              <a:tblGrid>
                <a:gridCol w="5350510"/>
                <a:gridCol w="5350510"/>
              </a:tblGrid>
              <a:tr h="470535">
                <a:tc gridSpan="2">
                  <a:txBody>
                    <a:bodyPr/>
                    <a:lstStyle/>
                    <a:p>
                      <a:pPr algn="ctr">
                        <a:lnSpc>
                          <a:spcPts val="2800"/>
                        </a:lnSpc>
                        <a:spcAft>
                          <a:spcPts val="0"/>
                        </a:spcAft>
                      </a:pPr>
                      <a:r>
                        <a:rPr lang="zh-CN" sz="1500" kern="0" dirty="0"/>
                        <a:t>第二十条第（五）项</a:t>
                      </a:r>
                      <a:endParaRPr lang="zh-CN" sz="1050" kern="100" dirty="0">
                        <a:latin typeface="Calibri"/>
                        <a:ea typeface="宋体"/>
                        <a:cs typeface="黑体"/>
                      </a:endParaRPr>
                    </a:p>
                  </a:txBody>
                  <a:tcPr marL="68580" marR="68580" marT="0" marB="0" anchor="ctr"/>
                </a:tc>
                <a:tc hMerge="true">
                  <a:tcPr/>
                </a:tc>
              </a:tr>
              <a:tr h="671195">
                <a:tc>
                  <a:txBody>
                    <a:bodyPr/>
                    <a:lstStyle/>
                    <a:p>
                      <a:pPr indent="0" algn="ctr">
                        <a:buNone/>
                      </a:pPr>
                      <a:r>
                        <a:rPr lang="en-US" sz="1500" b="0">
                          <a:latin typeface="仿宋" charset="0"/>
                          <a:cs typeface="仿宋" charset="0"/>
                        </a:rPr>
                        <a:t>信息内容</a:t>
                      </a:r>
                      <a:endParaRPr lang="en-US" altLang="en-US" sz="1500" b="0">
                        <a:latin typeface="仿宋" charset="0"/>
                        <a:ea typeface="仿宋" charset="0"/>
                        <a:cs typeface="仿宋" charset="0"/>
                      </a:endParaRPr>
                    </a:p>
                  </a:txBody>
                  <a:tcPr marL="68580" marR="68580" marT="0" marB="0" vert="horz" anchor="ctr" anchorCtr="false"/>
                </a:tc>
                <a:tc>
                  <a:txBody>
                    <a:bodyPr/>
                    <a:lstStyle/>
                    <a:p>
                      <a:pPr indent="0" algn="ctr">
                        <a:buNone/>
                      </a:pPr>
                      <a:r>
                        <a:rPr lang="en-US" sz="1500" b="0">
                          <a:latin typeface="仿宋" charset="0"/>
                          <a:cs typeface="仿宋" charset="0"/>
                        </a:rPr>
                        <a:t>本年处理决定数量</a:t>
                      </a:r>
                      <a:endParaRPr lang="en-US" altLang="en-US" sz="1500" b="0">
                        <a:latin typeface="仿宋" charset="0"/>
                        <a:ea typeface="仿宋" charset="0"/>
                        <a:cs typeface="仿宋" charset="0"/>
                      </a:endParaRPr>
                    </a:p>
                  </a:txBody>
                  <a:tcPr marL="68580" marR="68580" marT="0" marB="0" vert="horz" anchor="ctr" anchorCtr="false"/>
                </a:tc>
              </a:tr>
              <a:tr h="470535">
                <a:tc>
                  <a:txBody>
                    <a:bodyPr/>
                    <a:lstStyle/>
                    <a:p>
                      <a:pPr algn="ctr">
                        <a:lnSpc>
                          <a:spcPts val="2800"/>
                        </a:lnSpc>
                        <a:spcAft>
                          <a:spcPts val="0"/>
                        </a:spcAft>
                      </a:pPr>
                      <a:r>
                        <a:rPr lang="zh-CN" sz="1500" kern="0"/>
                        <a:t>行政许可</a:t>
                      </a:r>
                      <a:endParaRPr lang="zh-CN" sz="1050" kern="100">
                        <a:latin typeface="Calibri"/>
                        <a:ea typeface="宋体"/>
                        <a:cs typeface="黑体"/>
                      </a:endParaRPr>
                    </a:p>
                  </a:txBody>
                  <a:tcPr marL="68580" marR="68580" marT="0" marB="0" anchor="ctr"/>
                </a:tc>
                <a:tc>
                  <a:txBody>
                    <a:bodyPr/>
                    <a:lstStyle/>
                    <a:p>
                      <a:pPr algn="ctr">
                        <a:lnSpc>
                          <a:spcPts val="2800"/>
                        </a:lnSpc>
                        <a:spcAft>
                          <a:spcPts val="0"/>
                        </a:spcAft>
                      </a:pPr>
                      <a:r>
                        <a:rPr lang="en-US" sz="1500" kern="0"/>
                        <a:t>0</a:t>
                      </a:r>
                      <a:endParaRPr lang="zh-CN" sz="1050" kern="100">
                        <a:latin typeface="Calibri"/>
                        <a:ea typeface="宋体"/>
                        <a:cs typeface="黑体"/>
                      </a:endParaRPr>
                    </a:p>
                  </a:txBody>
                  <a:tcPr marL="68580" marR="68580" marT="0" marB="0" anchor="ctr"/>
                </a:tc>
              </a:tr>
            </a:tbl>
          </a:graphicData>
        </a:graphic>
      </p:graphicFrame>
    </p:spTree>
  </p:cSld>
  <p:clrMapOvr>
    <a:masterClrMapping/>
  </p:clrMapOvr>
  <p:transition spd="slow" advTm="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true"/>
          </p:cNvPicPr>
          <p:nvPr/>
        </p:nvPicPr>
        <p:blipFill>
          <a:blip r:embed="rId1" cstate="print">
            <a:extLst>
              <a:ext uri="{28A0092B-C50C-407E-A947-70E740481C1C}">
                <a14:useLocalDpi xmlns:a14="http://schemas.microsoft.com/office/drawing/2010/main" val="false"/>
              </a:ext>
            </a:extLst>
          </a:blip>
          <a:stretch>
            <a:fillRect/>
          </a:stretch>
        </p:blipFill>
        <p:spPr>
          <a:xfrm>
            <a:off x="0" y="0"/>
            <a:ext cx="12192000" cy="6476307"/>
          </a:xfrm>
          <a:prstGeom prst="rect">
            <a:avLst/>
          </a:prstGeom>
        </p:spPr>
      </p:pic>
      <p:sp>
        <p:nvSpPr>
          <p:cNvPr id="33" name="矩形 32"/>
          <p:cNvSpPr/>
          <p:nvPr/>
        </p:nvSpPr>
        <p:spPr>
          <a:xfrm>
            <a:off x="-13970" y="-22225"/>
            <a:ext cx="12201525" cy="6924675"/>
          </a:xfrm>
          <a:prstGeom prst="rect">
            <a:avLst/>
          </a:prstGeom>
          <a:solidFill>
            <a:srgbClr val="FFFFFF">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9" name="图片 28" descr="246de5d3ff26528e22228fd3489e033c"/>
          <p:cNvPicPr>
            <a:picLocks noChangeAspect="true"/>
          </p:cNvPicPr>
          <p:nvPr/>
        </p:nvPicPr>
        <p:blipFill>
          <a:blip r:embed="rId2" cstate="print"/>
          <a:stretch>
            <a:fillRect/>
          </a:stretch>
        </p:blipFill>
        <p:spPr>
          <a:xfrm>
            <a:off x="-13970" y="5301615"/>
            <a:ext cx="12201525" cy="1600835"/>
          </a:xfrm>
          <a:prstGeom prst="rect">
            <a:avLst/>
          </a:prstGeom>
        </p:spPr>
      </p:pic>
      <p:sp>
        <p:nvSpPr>
          <p:cNvPr id="38" name="矩形 37"/>
          <p:cNvSpPr/>
          <p:nvPr/>
        </p:nvSpPr>
        <p:spPr>
          <a:xfrm>
            <a:off x="598177" y="488467"/>
            <a:ext cx="4493538" cy="523220"/>
          </a:xfrm>
          <a:prstGeom prst="rect">
            <a:avLst/>
          </a:prstGeom>
        </p:spPr>
        <p:txBody>
          <a:bodyPr wrap="none">
            <a:spAutoFit/>
          </a:bodyPr>
          <a:lstStyle/>
          <a:p>
            <a:r>
              <a:rPr lang="zh-CN" altLang="en-US" sz="2800" b="1" dirty="0" smtClean="0">
                <a:solidFill>
                  <a:srgbClr val="C00000"/>
                </a:solidFill>
                <a:effectLst>
                  <a:reflection blurRad="6350" stA="55000" endA="300" endPos="45500" dir="5400000" sy="-100000" algn="bl" rotWithShape="0"/>
                </a:effectLst>
                <a:latin typeface="微软雅黑" panose="020B0503020204020204" charset="-122"/>
                <a:ea typeface="微软雅黑" panose="020B0503020204020204" charset="-122"/>
              </a:rPr>
              <a:t>二、主动公开政府信息情况</a:t>
            </a:r>
            <a:endParaRPr lang="zh-CN" altLang="en-US" sz="2800" b="1" dirty="0">
              <a:solidFill>
                <a:srgbClr val="C00000"/>
              </a:solidFill>
              <a:effectLst>
                <a:reflection blurRad="6350" stA="55000" endA="300" endPos="45500" dir="5400000" sy="-100000" algn="bl" rotWithShape="0"/>
              </a:effectLst>
              <a:latin typeface="微软雅黑" panose="020B0503020204020204" charset="-122"/>
              <a:ea typeface="微软雅黑" panose="020B0503020204020204" charset="-122"/>
            </a:endParaRPr>
          </a:p>
        </p:txBody>
      </p:sp>
      <p:graphicFrame>
        <p:nvGraphicFramePr>
          <p:cNvPr id="7" name="表格 6"/>
          <p:cNvGraphicFramePr>
            <a:graphicFrameLocks noGrp="true"/>
          </p:cNvGraphicFramePr>
          <p:nvPr/>
        </p:nvGraphicFramePr>
        <p:xfrm>
          <a:off x="660400" y="1290955"/>
          <a:ext cx="10665460" cy="1574165"/>
        </p:xfrm>
        <a:graphic>
          <a:graphicData uri="http://schemas.openxmlformats.org/drawingml/2006/table">
            <a:tbl>
              <a:tblPr firstRow="true" bandRow="true">
                <a:tableStyleId>{7DF18680-E054-41AD-8BC1-D1AEF772440D}</a:tableStyleId>
              </a:tblPr>
              <a:tblGrid>
                <a:gridCol w="5332730"/>
                <a:gridCol w="5332730"/>
              </a:tblGrid>
              <a:tr h="343161">
                <a:tc gridSpan="2">
                  <a:txBody>
                    <a:bodyPr/>
                    <a:lstStyle/>
                    <a:p>
                      <a:pPr algn="ctr">
                        <a:lnSpc>
                          <a:spcPts val="2800"/>
                        </a:lnSpc>
                        <a:spcAft>
                          <a:spcPts val="0"/>
                        </a:spcAft>
                      </a:pPr>
                      <a:r>
                        <a:rPr lang="zh-CN" sz="1500" kern="0" dirty="0"/>
                        <a:t>第二十条第（六）项</a:t>
                      </a:r>
                      <a:endParaRPr lang="zh-CN" sz="1050" kern="100" dirty="0">
                        <a:latin typeface="Calibri"/>
                        <a:ea typeface="宋体"/>
                        <a:cs typeface="黑体"/>
                      </a:endParaRPr>
                    </a:p>
                  </a:txBody>
                  <a:tcPr marL="68580" marR="68580" marT="0" marB="0" anchor="ctr"/>
                </a:tc>
                <a:tc hMerge="true">
                  <a:tcPr/>
                </a:tc>
              </a:tr>
              <a:tr h="507349">
                <a:tc>
                  <a:txBody>
                    <a:bodyPr/>
                    <a:lstStyle/>
                    <a:p>
                      <a:pPr indent="0" algn="ctr">
                        <a:buNone/>
                      </a:pPr>
                      <a:r>
                        <a:rPr lang="en-US" sz="1500" b="0">
                          <a:solidFill>
                            <a:srgbClr val="000000"/>
                          </a:solidFill>
                          <a:latin typeface="仿宋" charset="0"/>
                          <a:cs typeface="仿宋" charset="0"/>
                        </a:rPr>
                        <a:t>信息内容</a:t>
                      </a:r>
                      <a:endParaRPr lang="en-US" altLang="en-US" sz="1500" b="0">
                        <a:solidFill>
                          <a:srgbClr val="000000"/>
                        </a:solidFill>
                        <a:latin typeface="仿宋" charset="0"/>
                        <a:ea typeface="仿宋" charset="0"/>
                        <a:cs typeface="仿宋" charset="0"/>
                      </a:endParaRPr>
                    </a:p>
                  </a:txBody>
                  <a:tcPr marL="68580" marR="68580" marT="0" marB="0" vert="horz" anchor="ctr" anchorCtr="false"/>
                </a:tc>
                <a:tc>
                  <a:txBody>
                    <a:bodyPr/>
                    <a:lstStyle/>
                    <a:p>
                      <a:pPr indent="0" algn="ctr">
                        <a:buNone/>
                      </a:pPr>
                      <a:r>
                        <a:rPr lang="en-US" sz="1500" b="0">
                          <a:solidFill>
                            <a:srgbClr val="000000"/>
                          </a:solidFill>
                          <a:latin typeface="仿宋" charset="0"/>
                          <a:cs typeface="仿宋" charset="0"/>
                        </a:rPr>
                        <a:t>本年处理决定数量</a:t>
                      </a:r>
                      <a:endParaRPr lang="en-US" altLang="en-US" sz="1500" b="0">
                        <a:solidFill>
                          <a:srgbClr val="000000"/>
                        </a:solidFill>
                        <a:latin typeface="仿宋" charset="0"/>
                        <a:ea typeface="仿宋" charset="0"/>
                        <a:cs typeface="仿宋" charset="0"/>
                      </a:endParaRPr>
                    </a:p>
                  </a:txBody>
                  <a:tcPr marL="68580" marR="68580" marT="0" marB="0" vert="horz" anchor="ctr" anchorCtr="false"/>
                </a:tc>
              </a:tr>
              <a:tr h="343161">
                <a:tc>
                  <a:txBody>
                    <a:bodyPr/>
                    <a:lstStyle/>
                    <a:p>
                      <a:pPr algn="ctr">
                        <a:lnSpc>
                          <a:spcPts val="2800"/>
                        </a:lnSpc>
                        <a:spcAft>
                          <a:spcPts val="0"/>
                        </a:spcAft>
                      </a:pPr>
                      <a:r>
                        <a:rPr lang="zh-CN" sz="1600" kern="0" dirty="0"/>
                        <a:t>行政处罚</a:t>
                      </a:r>
                      <a:endParaRPr lang="zh-CN" sz="1050" kern="100" dirty="0">
                        <a:latin typeface="Calibri"/>
                        <a:ea typeface="宋体"/>
                        <a:cs typeface="黑体"/>
                      </a:endParaRPr>
                    </a:p>
                  </a:txBody>
                  <a:tcPr marL="68580" marR="68580" marT="0" marB="0" anchor="ctr"/>
                </a:tc>
                <a:tc>
                  <a:txBody>
                    <a:bodyPr/>
                    <a:lstStyle/>
                    <a:p>
                      <a:pPr algn="ctr">
                        <a:lnSpc>
                          <a:spcPts val="2800"/>
                        </a:lnSpc>
                        <a:spcAft>
                          <a:spcPts val="0"/>
                        </a:spcAft>
                      </a:pPr>
                      <a:r>
                        <a:rPr lang="en-US" sz="1600" kern="0"/>
                        <a:t>0</a:t>
                      </a:r>
                      <a:endParaRPr lang="zh-CN" sz="1050" kern="100">
                        <a:latin typeface="Calibri"/>
                        <a:ea typeface="宋体"/>
                        <a:cs typeface="黑体"/>
                      </a:endParaRPr>
                    </a:p>
                  </a:txBody>
                  <a:tcPr marL="68580" marR="68580" marT="0" marB="0" anchor="ctr"/>
                </a:tc>
              </a:tr>
              <a:tr h="343161">
                <a:tc>
                  <a:txBody>
                    <a:bodyPr/>
                    <a:lstStyle/>
                    <a:p>
                      <a:pPr algn="ctr">
                        <a:lnSpc>
                          <a:spcPts val="2800"/>
                        </a:lnSpc>
                        <a:spcAft>
                          <a:spcPts val="0"/>
                        </a:spcAft>
                      </a:pPr>
                      <a:r>
                        <a:rPr lang="zh-CN" sz="1600" kern="0" dirty="0"/>
                        <a:t>行政强制</a:t>
                      </a:r>
                      <a:endParaRPr lang="zh-CN" sz="1050" kern="100" dirty="0">
                        <a:latin typeface="Calibri"/>
                        <a:ea typeface="宋体"/>
                        <a:cs typeface="黑体"/>
                      </a:endParaRPr>
                    </a:p>
                  </a:txBody>
                  <a:tcPr marL="68580" marR="68580" marT="0" marB="0" anchor="ctr"/>
                </a:tc>
                <a:tc>
                  <a:txBody>
                    <a:bodyPr/>
                    <a:lstStyle/>
                    <a:p>
                      <a:pPr algn="ctr">
                        <a:lnSpc>
                          <a:spcPts val="2800"/>
                        </a:lnSpc>
                        <a:spcAft>
                          <a:spcPts val="0"/>
                        </a:spcAft>
                      </a:pPr>
                      <a:r>
                        <a:rPr lang="en-US" sz="1600" kern="0"/>
                        <a:t>0</a:t>
                      </a:r>
                      <a:endParaRPr lang="zh-CN" sz="1050" kern="100">
                        <a:latin typeface="Calibri"/>
                        <a:ea typeface="宋体"/>
                        <a:cs typeface="黑体"/>
                      </a:endParaRPr>
                    </a:p>
                  </a:txBody>
                  <a:tcPr marL="68580" marR="68580" marT="0" marB="0" anchor="ctr"/>
                </a:tc>
              </a:tr>
            </a:tbl>
          </a:graphicData>
        </a:graphic>
      </p:graphicFrame>
      <p:graphicFrame>
        <p:nvGraphicFramePr>
          <p:cNvPr id="9" name="表格 8"/>
          <p:cNvGraphicFramePr>
            <a:graphicFrameLocks noGrp="true"/>
          </p:cNvGraphicFramePr>
          <p:nvPr/>
        </p:nvGraphicFramePr>
        <p:xfrm>
          <a:off x="660400" y="3245485"/>
          <a:ext cx="10674350" cy="1833245"/>
        </p:xfrm>
        <a:graphic>
          <a:graphicData uri="http://schemas.openxmlformats.org/drawingml/2006/table">
            <a:tbl>
              <a:tblPr firstRow="true" bandRow="true">
                <a:tableStyleId>{7DF18680-E054-41AD-8BC1-D1AEF772440D}</a:tableStyleId>
              </a:tblPr>
              <a:tblGrid>
                <a:gridCol w="5337175"/>
                <a:gridCol w="5337175"/>
              </a:tblGrid>
              <a:tr h="625475">
                <a:tc gridSpan="2">
                  <a:txBody>
                    <a:bodyPr/>
                    <a:lstStyle/>
                    <a:p>
                      <a:pPr algn="ctr">
                        <a:lnSpc>
                          <a:spcPts val="2800"/>
                        </a:lnSpc>
                        <a:spcAft>
                          <a:spcPts val="0"/>
                        </a:spcAft>
                      </a:pPr>
                      <a:r>
                        <a:rPr lang="zh-CN" sz="1500" kern="0" dirty="0"/>
                        <a:t>第二十条第（八）项</a:t>
                      </a:r>
                      <a:endParaRPr lang="zh-CN" sz="1050" kern="100" dirty="0">
                        <a:solidFill>
                          <a:schemeClr val="bg1"/>
                        </a:solidFill>
                        <a:latin typeface="Calibri"/>
                        <a:ea typeface="宋体"/>
                        <a:cs typeface="黑体"/>
                      </a:endParaRPr>
                    </a:p>
                  </a:txBody>
                  <a:tcPr marL="68580" marR="68580" marT="0" marB="0" anchor="ctr"/>
                </a:tc>
                <a:tc hMerge="true">
                  <a:tcPr/>
                </a:tc>
              </a:tr>
              <a:tr h="603250">
                <a:tc>
                  <a:txBody>
                    <a:bodyPr/>
                    <a:lstStyle/>
                    <a:p>
                      <a:pPr indent="0" algn="ctr">
                        <a:buNone/>
                      </a:pPr>
                      <a:r>
                        <a:rPr lang="en-US" sz="1500" b="0">
                          <a:solidFill>
                            <a:srgbClr val="000000"/>
                          </a:solidFill>
                          <a:latin typeface="仿宋" charset="0"/>
                          <a:cs typeface="仿宋" charset="0"/>
                        </a:rPr>
                        <a:t>信息内容</a:t>
                      </a:r>
                      <a:endParaRPr lang="en-US" altLang="en-US" sz="1500" b="0">
                        <a:solidFill>
                          <a:srgbClr val="000000"/>
                        </a:solidFill>
                        <a:latin typeface="仿宋" charset="0"/>
                        <a:ea typeface="仿宋" charset="0"/>
                        <a:cs typeface="仿宋" charset="0"/>
                      </a:endParaRPr>
                    </a:p>
                  </a:txBody>
                  <a:tcPr marL="68580" marR="68580" marT="0" marB="0" vert="horz" anchor="ctr" anchorCtr="false"/>
                </a:tc>
                <a:tc>
                  <a:txBody>
                    <a:bodyPr/>
                    <a:lstStyle/>
                    <a:p>
                      <a:pPr indent="0" algn="ctr">
                        <a:buNone/>
                      </a:pPr>
                      <a:r>
                        <a:rPr lang="en-US" sz="1500" b="0">
                          <a:solidFill>
                            <a:srgbClr val="000000"/>
                          </a:solidFill>
                          <a:latin typeface="仿宋" charset="0"/>
                          <a:cs typeface="仿宋" charset="0"/>
                        </a:rPr>
                        <a:t>本年收费金额（单位：万元）</a:t>
                      </a:r>
                      <a:endParaRPr lang="en-US" altLang="en-US" sz="1500" b="0">
                        <a:solidFill>
                          <a:srgbClr val="000000"/>
                        </a:solidFill>
                        <a:latin typeface="仿宋" charset="0"/>
                        <a:ea typeface="仿宋" charset="0"/>
                        <a:cs typeface="仿宋" charset="0"/>
                      </a:endParaRPr>
                    </a:p>
                  </a:txBody>
                  <a:tcPr marL="68580" marR="68580" marT="0" marB="0" vert="horz" anchor="ctr" anchorCtr="false"/>
                </a:tc>
              </a:tr>
              <a:tr h="604520">
                <a:tc>
                  <a:txBody>
                    <a:bodyPr/>
                    <a:lstStyle/>
                    <a:p>
                      <a:pPr indent="0" algn="ctr">
                        <a:buNone/>
                      </a:pPr>
                      <a:r>
                        <a:rPr lang="en-US" sz="1600" b="0">
                          <a:solidFill>
                            <a:srgbClr val="000000"/>
                          </a:solidFill>
                          <a:latin typeface="仿宋" charset="0"/>
                          <a:cs typeface="仿宋" charset="0"/>
                        </a:rPr>
                        <a:t>行政事业性收费</a:t>
                      </a:r>
                      <a:endParaRPr lang="en-US" altLang="en-US" sz="1600" b="0">
                        <a:solidFill>
                          <a:srgbClr val="000000"/>
                        </a:solidFill>
                        <a:latin typeface="仿宋" charset="0"/>
                        <a:ea typeface="仿宋" charset="0"/>
                        <a:cs typeface="仿宋" charset="0"/>
                      </a:endParaRPr>
                    </a:p>
                  </a:txBody>
                  <a:tcPr marL="68580" marR="68580" marT="0" marB="0" vert="horz" anchor="ctr" anchorCtr="false"/>
                </a:tc>
                <a:tc>
                  <a:txBody>
                    <a:bodyPr/>
                    <a:lstStyle/>
                    <a:p>
                      <a:pPr indent="0" algn="ctr">
                        <a:buNone/>
                      </a:pPr>
                      <a:r>
                        <a:rPr lang="en-US" sz="1600" b="0">
                          <a:solidFill>
                            <a:srgbClr val="000000"/>
                          </a:solidFill>
                          <a:latin typeface="仿宋" charset="0"/>
                          <a:cs typeface="仿宋" charset="0"/>
                        </a:rPr>
                        <a:t>167万元</a:t>
                      </a:r>
                      <a:endParaRPr lang="en-US" altLang="en-US" sz="1600" b="0">
                        <a:solidFill>
                          <a:srgbClr val="000000"/>
                        </a:solidFill>
                        <a:latin typeface="仿宋" charset="0"/>
                        <a:ea typeface="仿宋" charset="0"/>
                        <a:cs typeface="仿宋" charset="0"/>
                      </a:endParaRPr>
                    </a:p>
                  </a:txBody>
                  <a:tcPr marL="68580" marR="68580" marT="0" marB="0" vert="horz" anchor="ctr" anchorCtr="false"/>
                </a:tc>
              </a:tr>
            </a:tbl>
          </a:graphicData>
        </a:graphic>
      </p:graphicFrame>
    </p:spTree>
  </p:cSld>
  <p:clrMapOvr>
    <a:masterClrMapping/>
  </p:clrMapOvr>
  <p:transition spd="slow" advTm="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true"/>
          </p:cNvPicPr>
          <p:nvPr/>
        </p:nvPicPr>
        <p:blipFill>
          <a:blip r:embed="rId1" cstate="print">
            <a:extLst>
              <a:ext uri="{28A0092B-C50C-407E-A947-70E740481C1C}">
                <a14:useLocalDpi xmlns:a14="http://schemas.microsoft.com/office/drawing/2010/main" val="false"/>
              </a:ext>
            </a:extLst>
          </a:blip>
          <a:stretch>
            <a:fillRect/>
          </a:stretch>
        </p:blipFill>
        <p:spPr>
          <a:xfrm>
            <a:off x="0" y="0"/>
            <a:ext cx="12192000" cy="6476307"/>
          </a:xfrm>
          <a:prstGeom prst="rect">
            <a:avLst/>
          </a:prstGeom>
        </p:spPr>
      </p:pic>
      <p:sp>
        <p:nvSpPr>
          <p:cNvPr id="33" name="矩形 32"/>
          <p:cNvSpPr/>
          <p:nvPr/>
        </p:nvSpPr>
        <p:spPr>
          <a:xfrm>
            <a:off x="-13970" y="-22225"/>
            <a:ext cx="12201525" cy="6924675"/>
          </a:xfrm>
          <a:prstGeom prst="rect">
            <a:avLst/>
          </a:prstGeom>
          <a:solidFill>
            <a:srgbClr val="FFFFFF">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9" name="图片 28" descr="246de5d3ff26528e22228fd3489e033c"/>
          <p:cNvPicPr>
            <a:picLocks noChangeAspect="true"/>
          </p:cNvPicPr>
          <p:nvPr/>
        </p:nvPicPr>
        <p:blipFill>
          <a:blip r:embed="rId2" cstate="print"/>
          <a:stretch>
            <a:fillRect/>
          </a:stretch>
        </p:blipFill>
        <p:spPr>
          <a:xfrm>
            <a:off x="-13970" y="5301615"/>
            <a:ext cx="12201525" cy="1600835"/>
          </a:xfrm>
          <a:prstGeom prst="rect">
            <a:avLst/>
          </a:prstGeom>
        </p:spPr>
      </p:pic>
      <p:sp>
        <p:nvSpPr>
          <p:cNvPr id="38" name="矩形 37"/>
          <p:cNvSpPr/>
          <p:nvPr/>
        </p:nvSpPr>
        <p:spPr>
          <a:xfrm>
            <a:off x="598177" y="259875"/>
            <a:ext cx="6288901" cy="523220"/>
          </a:xfrm>
          <a:prstGeom prst="rect">
            <a:avLst/>
          </a:prstGeom>
        </p:spPr>
        <p:txBody>
          <a:bodyPr wrap="none">
            <a:spAutoFit/>
          </a:bodyPr>
          <a:lstStyle/>
          <a:p>
            <a:r>
              <a:rPr lang="zh-CN" altLang="en-US" sz="2800" b="1" dirty="0" smtClean="0">
                <a:solidFill>
                  <a:srgbClr val="C00000"/>
                </a:solidFill>
                <a:effectLst>
                  <a:reflection blurRad="6350" stA="55000" endA="300" endPos="45500" dir="5400000" sy="-100000" algn="bl" rotWithShape="0"/>
                </a:effectLst>
                <a:latin typeface="微软雅黑" panose="020B0503020204020204" charset="-122"/>
                <a:ea typeface="微软雅黑" panose="020B0503020204020204" charset="-122"/>
              </a:rPr>
              <a:t>三、收到和处理政府信息公开申请情况</a:t>
            </a:r>
            <a:endParaRPr lang="zh-CN" altLang="en-US" sz="2800" b="1" dirty="0">
              <a:solidFill>
                <a:srgbClr val="C00000"/>
              </a:solidFill>
              <a:effectLst>
                <a:reflection blurRad="6350" stA="55000" endA="300" endPos="45500" dir="5400000" sy="-100000" algn="bl" rotWithShape="0"/>
              </a:effectLst>
              <a:latin typeface="微软雅黑" panose="020B0503020204020204" charset="-122"/>
              <a:ea typeface="微软雅黑" panose="020B0503020204020204" charset="-122"/>
            </a:endParaRPr>
          </a:p>
        </p:txBody>
      </p:sp>
      <p:graphicFrame>
        <p:nvGraphicFramePr>
          <p:cNvPr id="9" name="表格 8"/>
          <p:cNvGraphicFramePr>
            <a:graphicFrameLocks noGrp="true"/>
          </p:cNvGraphicFramePr>
          <p:nvPr/>
        </p:nvGraphicFramePr>
        <p:xfrm>
          <a:off x="659421" y="956619"/>
          <a:ext cx="10955216" cy="4943018"/>
        </p:xfrm>
        <a:graphic>
          <a:graphicData uri="http://schemas.openxmlformats.org/drawingml/2006/table">
            <a:tbl>
              <a:tblPr firstRow="true" bandRow="true">
                <a:tableStyleId>{22838BEF-8BB2-4498-84A7-C5851F593DF1}</a:tableStyleId>
              </a:tblPr>
              <a:tblGrid>
                <a:gridCol w="396292"/>
                <a:gridCol w="704516"/>
                <a:gridCol w="4817123"/>
                <a:gridCol w="686902"/>
                <a:gridCol w="818998"/>
                <a:gridCol w="748665"/>
                <a:gridCol w="722011"/>
                <a:gridCol w="766161"/>
                <a:gridCol w="651676"/>
                <a:gridCol w="642872"/>
              </a:tblGrid>
              <a:tr h="365358">
                <a:tc rowSpan="3" gridSpan="3">
                  <a:txBody>
                    <a:bodyPr/>
                    <a:lstStyle/>
                    <a:p>
                      <a:pPr algn="ctr">
                        <a:lnSpc>
                          <a:spcPct val="100000"/>
                        </a:lnSpc>
                      </a:pPr>
                      <a:r>
                        <a:rPr lang="zh-CN" altLang="zh-CN" sz="1500" b="1" kern="1200" dirty="0" smtClean="0"/>
                        <a:t>（本列数据的勾稽关系为：第一项加第二项之和，等于第三项加第四项之和）</a:t>
                      </a:r>
                      <a:endParaRPr lang="zh-CN" altLang="zh-CN" sz="1500" b="1" kern="1200" dirty="0" smtClean="0"/>
                    </a:p>
                  </a:txBody>
                  <a:tcPr anchor="ctr" anchorCtr="true">
                    <a:noFill/>
                  </a:tcPr>
                </a:tc>
                <a:tc rowSpan="3" hMerge="true">
                  <a:tcPr/>
                </a:tc>
                <a:tc rowSpan="3" hMerge="true">
                  <a:tcPr/>
                </a:tc>
                <a:tc gridSpan="7">
                  <a:txBody>
                    <a:bodyPr/>
                    <a:lstStyle/>
                    <a:p>
                      <a:pPr algn="ctr">
                        <a:lnSpc>
                          <a:spcPct val="100000"/>
                        </a:lnSpc>
                      </a:pPr>
                      <a:r>
                        <a:rPr lang="zh-CN" altLang="zh-CN" sz="1500" b="1" kern="1200" dirty="0" smtClean="0"/>
                        <a:t>申请人情况</a:t>
                      </a:r>
                      <a:endParaRPr lang="zh-CN" altLang="en-US" sz="1500" b="1" dirty="0">
                        <a:latin typeface="+mn-ea"/>
                        <a:ea typeface="+mn-ea"/>
                      </a:endParaRPr>
                    </a:p>
                  </a:txBody>
                  <a:tcPr anchor="ctr" anchorCtr="true">
                    <a:noFill/>
                  </a:tcPr>
                </a:tc>
                <a:tc hMerge="true">
                  <a:tcPr/>
                </a:tc>
                <a:tc hMerge="true">
                  <a:tcPr/>
                </a:tc>
                <a:tc hMerge="true">
                  <a:tcPr/>
                </a:tc>
                <a:tc hMerge="true">
                  <a:tcPr/>
                </a:tc>
                <a:tc hMerge="true">
                  <a:tcPr/>
                </a:tc>
                <a:tc hMerge="true">
                  <a:tcPr/>
                </a:tc>
              </a:tr>
              <a:tr h="365358">
                <a:tc vMerge="true" gridSpan="3">
                  <a:tcPr/>
                </a:tc>
                <a:tc vMerge="true" hMerge="true">
                  <a:tcPr/>
                </a:tc>
                <a:tc vMerge="true" hMerge="true">
                  <a:tcPr/>
                </a:tc>
                <a:tc rowSpan="2">
                  <a:txBody>
                    <a:bodyPr/>
                    <a:lstStyle/>
                    <a:p>
                      <a:pPr algn="ctr">
                        <a:lnSpc>
                          <a:spcPct val="100000"/>
                        </a:lnSpc>
                      </a:pPr>
                      <a:r>
                        <a:rPr lang="zh-CN" altLang="zh-CN" sz="1500" b="1" kern="1200" dirty="0" smtClean="0"/>
                        <a:t>自然人</a:t>
                      </a:r>
                      <a:endParaRPr lang="zh-CN" altLang="en-US" sz="1500" b="1" dirty="0">
                        <a:latin typeface="+mn-ea"/>
                        <a:ea typeface="+mn-ea"/>
                      </a:endParaRPr>
                    </a:p>
                  </a:txBody>
                  <a:tcPr anchor="ctr" anchorCtr="true">
                    <a:noFill/>
                  </a:tcPr>
                </a:tc>
                <a:tc gridSpan="5">
                  <a:txBody>
                    <a:bodyPr/>
                    <a:lstStyle/>
                    <a:p>
                      <a:pPr algn="ctr">
                        <a:lnSpc>
                          <a:spcPct val="100000"/>
                        </a:lnSpc>
                      </a:pPr>
                      <a:r>
                        <a:rPr lang="zh-CN" altLang="zh-CN" sz="1500" b="1" kern="1200" dirty="0" smtClean="0"/>
                        <a:t>法人或其他组织</a:t>
                      </a:r>
                      <a:endParaRPr lang="zh-CN" altLang="en-US" sz="1500" b="1" dirty="0">
                        <a:latin typeface="+mn-ea"/>
                        <a:ea typeface="+mn-ea"/>
                      </a:endParaRPr>
                    </a:p>
                  </a:txBody>
                  <a:tcPr anchor="ctr" anchorCtr="true">
                    <a:noFill/>
                  </a:tcPr>
                </a:tc>
                <a:tc hMerge="true">
                  <a:tcPr/>
                </a:tc>
                <a:tc hMerge="true">
                  <a:tcPr/>
                </a:tc>
                <a:tc hMerge="true">
                  <a:tcPr/>
                </a:tc>
                <a:tc hMerge="true">
                  <a:tcPr/>
                </a:tc>
                <a:tc rowSpan="2">
                  <a:txBody>
                    <a:bodyPr/>
                    <a:lstStyle/>
                    <a:p>
                      <a:pPr algn="ctr">
                        <a:lnSpc>
                          <a:spcPct val="100000"/>
                        </a:lnSpc>
                      </a:pPr>
                      <a:r>
                        <a:rPr lang="zh-CN" altLang="zh-CN" sz="1500" b="1" kern="1200" dirty="0" smtClean="0"/>
                        <a:t>总计</a:t>
                      </a:r>
                      <a:endParaRPr lang="zh-CN" altLang="en-US" sz="1500" b="1" dirty="0">
                        <a:latin typeface="+mn-ea"/>
                        <a:ea typeface="+mn-ea"/>
                      </a:endParaRPr>
                    </a:p>
                  </a:txBody>
                  <a:tcPr anchor="ctr" anchorCtr="true">
                    <a:noFill/>
                  </a:tcPr>
                </a:tc>
              </a:tr>
              <a:tr h="521940">
                <a:tc vMerge="true" gridSpan="3">
                  <a:tcPr/>
                </a:tc>
                <a:tc vMerge="true" hMerge="true">
                  <a:tcPr/>
                </a:tc>
                <a:tc vMerge="true" hMerge="true">
                  <a:tcPr/>
                </a:tc>
                <a:tc vMerge="true">
                  <a:tcPr/>
                </a:tc>
                <a:tc>
                  <a:txBody>
                    <a:bodyPr/>
                    <a:lstStyle/>
                    <a:p>
                      <a:pPr algn="ctr">
                        <a:lnSpc>
                          <a:spcPct val="100000"/>
                        </a:lnSpc>
                        <a:spcAft>
                          <a:spcPts val="0"/>
                        </a:spcAft>
                      </a:pPr>
                      <a:r>
                        <a:rPr lang="zh-CN" sz="1500" b="1" kern="0" dirty="0"/>
                        <a:t>商业企业</a:t>
                      </a:r>
                      <a:endParaRPr lang="zh-CN" sz="1500" b="1" kern="100" dirty="0">
                        <a:latin typeface="+mn-ea"/>
                        <a:ea typeface="+mn-ea"/>
                        <a:cs typeface="黑体"/>
                      </a:endParaRPr>
                    </a:p>
                  </a:txBody>
                  <a:tcPr marL="68580" marR="68580" marT="0" marB="0" anchor="ctr" anchorCtr="true">
                    <a:noFill/>
                  </a:tcPr>
                </a:tc>
                <a:tc>
                  <a:txBody>
                    <a:bodyPr/>
                    <a:lstStyle/>
                    <a:p>
                      <a:pPr algn="ctr">
                        <a:lnSpc>
                          <a:spcPct val="100000"/>
                        </a:lnSpc>
                        <a:spcAft>
                          <a:spcPts val="0"/>
                        </a:spcAft>
                      </a:pPr>
                      <a:r>
                        <a:rPr lang="zh-CN" sz="1500" b="1" kern="0" dirty="0"/>
                        <a:t>科研机构</a:t>
                      </a:r>
                      <a:endParaRPr lang="zh-CN" sz="1500" b="1" kern="100" dirty="0">
                        <a:latin typeface="+mn-ea"/>
                        <a:ea typeface="+mn-ea"/>
                        <a:cs typeface="黑体"/>
                      </a:endParaRPr>
                    </a:p>
                  </a:txBody>
                  <a:tcPr marL="68580" marR="68580" marT="0" marB="0" anchor="ctr" anchorCtr="true">
                    <a:noFill/>
                  </a:tcPr>
                </a:tc>
                <a:tc>
                  <a:txBody>
                    <a:bodyPr/>
                    <a:lstStyle/>
                    <a:p>
                      <a:pPr algn="ctr">
                        <a:lnSpc>
                          <a:spcPct val="100000"/>
                        </a:lnSpc>
                        <a:spcAft>
                          <a:spcPts val="0"/>
                        </a:spcAft>
                      </a:pPr>
                      <a:r>
                        <a:rPr lang="zh-CN" sz="1500" b="1" kern="0" dirty="0"/>
                        <a:t>社会公益组织</a:t>
                      </a:r>
                      <a:endParaRPr lang="zh-CN" sz="1500" b="1" kern="100" dirty="0">
                        <a:latin typeface="+mn-ea"/>
                        <a:ea typeface="+mn-ea"/>
                        <a:cs typeface="黑体"/>
                      </a:endParaRPr>
                    </a:p>
                  </a:txBody>
                  <a:tcPr marL="68580" marR="68580" marT="0" marB="0" anchor="ctr" anchorCtr="true">
                    <a:noFill/>
                  </a:tcPr>
                </a:tc>
                <a:tc>
                  <a:txBody>
                    <a:bodyPr/>
                    <a:lstStyle/>
                    <a:p>
                      <a:pPr algn="ctr">
                        <a:lnSpc>
                          <a:spcPct val="100000"/>
                        </a:lnSpc>
                        <a:spcAft>
                          <a:spcPts val="0"/>
                        </a:spcAft>
                      </a:pPr>
                      <a:r>
                        <a:rPr lang="zh-CN" sz="1500" b="1" kern="0" dirty="0"/>
                        <a:t>法律服务机构</a:t>
                      </a:r>
                      <a:endParaRPr lang="zh-CN" sz="1500" b="1" kern="100" dirty="0">
                        <a:latin typeface="+mn-ea"/>
                        <a:ea typeface="+mn-ea"/>
                        <a:cs typeface="黑体"/>
                      </a:endParaRPr>
                    </a:p>
                  </a:txBody>
                  <a:tcPr marL="68580" marR="68580" marT="0" marB="0" anchor="ctr" anchorCtr="true">
                    <a:noFill/>
                  </a:tcPr>
                </a:tc>
                <a:tc>
                  <a:txBody>
                    <a:bodyPr/>
                    <a:lstStyle/>
                    <a:p>
                      <a:pPr algn="ctr">
                        <a:lnSpc>
                          <a:spcPct val="100000"/>
                        </a:lnSpc>
                        <a:spcAft>
                          <a:spcPts val="0"/>
                        </a:spcAft>
                      </a:pPr>
                      <a:r>
                        <a:rPr lang="zh-CN" sz="1500" b="1" kern="0" dirty="0"/>
                        <a:t>其他</a:t>
                      </a:r>
                      <a:endParaRPr lang="zh-CN" sz="1500" b="1" kern="100" dirty="0">
                        <a:latin typeface="+mn-ea"/>
                        <a:ea typeface="+mn-ea"/>
                        <a:cs typeface="黑体"/>
                      </a:endParaRPr>
                    </a:p>
                  </a:txBody>
                  <a:tcPr marL="68580" marR="68580" marT="0" marB="0" anchor="ctr" anchorCtr="true">
                    <a:noFill/>
                  </a:tcPr>
                </a:tc>
                <a:tc vMerge="true">
                  <a:tcPr/>
                </a:tc>
              </a:tr>
              <a:tr h="365358">
                <a:tc gridSpan="3">
                  <a:txBody>
                    <a:bodyPr/>
                    <a:lstStyle/>
                    <a:p>
                      <a:pPr algn="ctr">
                        <a:lnSpc>
                          <a:spcPct val="100000"/>
                        </a:lnSpc>
                      </a:pPr>
                      <a:r>
                        <a:rPr lang="zh-CN" altLang="zh-CN" sz="1500" kern="1200" dirty="0" smtClean="0"/>
                        <a:t>一、本年新收到政府信息公开申请数量</a:t>
                      </a:r>
                      <a:endParaRPr lang="zh-CN" altLang="en-US" sz="1500" dirty="0">
                        <a:latin typeface="+mn-ea"/>
                        <a:ea typeface="+mn-ea"/>
                      </a:endParaRPr>
                    </a:p>
                  </a:txBody>
                  <a:tcPr anchor="ctr" anchorCtr="true"/>
                </a:tc>
                <a:tc hMerge="true">
                  <a:tcPr/>
                </a:tc>
                <a:tc hMerge="true">
                  <a:tcPr/>
                </a:tc>
                <a:tc>
                  <a:txBody>
                    <a:bodyPr/>
                    <a:lstStyle/>
                    <a:p>
                      <a:pPr algn="ctr">
                        <a:lnSpc>
                          <a:spcPct val="100000"/>
                        </a:lnSpc>
                        <a:spcAft>
                          <a:spcPts val="0"/>
                        </a:spcAft>
                      </a:pPr>
                      <a:r>
                        <a:rPr lang="en-US" sz="1200" kern="0" dirty="0"/>
                        <a:t>1</a:t>
                      </a:r>
                      <a:endParaRPr lang="zh-CN" sz="1050" kern="100" dirty="0">
                        <a:latin typeface="Calibri"/>
                        <a:ea typeface="宋体"/>
                        <a:cs typeface="黑体"/>
                      </a:endParaRPr>
                    </a:p>
                  </a:txBody>
                  <a:tcPr marL="68580" marR="68580" marT="0" marB="0" anchor="ctr"/>
                </a:tc>
                <a:tc>
                  <a:txBody>
                    <a:bodyPr/>
                    <a:lstStyle/>
                    <a:p>
                      <a:pPr algn="ctr">
                        <a:lnSpc>
                          <a:spcPct val="1000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ct val="1000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ct val="1000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ct val="1000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ct val="1000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ct val="100000"/>
                        </a:lnSpc>
                        <a:spcAft>
                          <a:spcPts val="0"/>
                        </a:spcAft>
                      </a:pPr>
                      <a:r>
                        <a:rPr lang="en-US" sz="1200" kern="0" dirty="0"/>
                        <a:t>1</a:t>
                      </a:r>
                      <a:endParaRPr lang="zh-CN" sz="1050" kern="100" dirty="0">
                        <a:latin typeface="Calibri"/>
                        <a:ea typeface="宋体"/>
                        <a:cs typeface="黑体"/>
                      </a:endParaRPr>
                    </a:p>
                  </a:txBody>
                  <a:tcPr marL="68580" marR="68580" marT="0" marB="0" anchor="ctr"/>
                </a:tc>
              </a:tr>
              <a:tr h="365358">
                <a:tc gridSpan="3">
                  <a:txBody>
                    <a:bodyPr/>
                    <a:lstStyle/>
                    <a:p>
                      <a:pPr algn="ctr">
                        <a:lnSpc>
                          <a:spcPct val="100000"/>
                        </a:lnSpc>
                      </a:pPr>
                      <a:r>
                        <a:rPr lang="zh-CN" altLang="zh-CN" sz="1500" kern="1200" dirty="0" smtClean="0"/>
                        <a:t>二、上年结转政府信息公开数量</a:t>
                      </a:r>
                      <a:endParaRPr lang="zh-CN" altLang="en-US" sz="1500" dirty="0">
                        <a:latin typeface="+mn-ea"/>
                        <a:ea typeface="+mn-ea"/>
                      </a:endParaRPr>
                    </a:p>
                  </a:txBody>
                  <a:tcPr anchor="ctr" anchorCtr="true"/>
                </a:tc>
                <a:tc hMerge="true">
                  <a:tcPr/>
                </a:tc>
                <a:tc hMerge="true">
                  <a:tcPr/>
                </a:tc>
                <a:tc>
                  <a:txBody>
                    <a:bodyPr/>
                    <a:lstStyle/>
                    <a:p>
                      <a:pPr algn="ctr">
                        <a:lnSpc>
                          <a:spcPct val="1000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ct val="100000"/>
                        </a:lnSpc>
                        <a:spcAft>
                          <a:spcPts val="0"/>
                        </a:spcAft>
                      </a:pPr>
                      <a:r>
                        <a:rPr lang="en-US" sz="1200" kern="0" dirty="0"/>
                        <a:t>0</a:t>
                      </a:r>
                      <a:endParaRPr lang="zh-CN" sz="1050" kern="100" dirty="0">
                        <a:latin typeface="Calibri"/>
                        <a:ea typeface="宋体"/>
                        <a:cs typeface="黑体"/>
                      </a:endParaRPr>
                    </a:p>
                  </a:txBody>
                  <a:tcPr marL="68580" marR="68580" marT="0" marB="0" anchor="ctr"/>
                </a:tc>
                <a:tc>
                  <a:txBody>
                    <a:bodyPr/>
                    <a:lstStyle/>
                    <a:p>
                      <a:pPr algn="ctr">
                        <a:lnSpc>
                          <a:spcPct val="1000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ct val="1000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ct val="1000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ct val="1000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ct val="100000"/>
                        </a:lnSpc>
                        <a:spcAft>
                          <a:spcPts val="0"/>
                        </a:spcAft>
                      </a:pPr>
                      <a:r>
                        <a:rPr lang="en-US" sz="1200" kern="0"/>
                        <a:t>0</a:t>
                      </a:r>
                      <a:endParaRPr lang="zh-CN" sz="1050" kern="100">
                        <a:latin typeface="Calibri"/>
                        <a:ea typeface="宋体"/>
                        <a:cs typeface="黑体"/>
                      </a:endParaRPr>
                    </a:p>
                  </a:txBody>
                  <a:tcPr marL="68580" marR="68580" marT="0" marB="0" anchor="ctr"/>
                </a:tc>
              </a:tr>
              <a:tr h="365358">
                <a:tc rowSpan="10">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500" dirty="0" smtClean="0"/>
                        <a:t>三</a:t>
                      </a:r>
                      <a:endParaRPr lang="en-US" altLang="zh-CN" sz="1500" dirty="0" smtClean="0"/>
                    </a:p>
                    <a:p>
                      <a:pPr marL="0" marR="0" indent="0" algn="ctr" defTabSz="914400" rtl="0" eaLnBrk="1" fontAlgn="auto" latinLnBrk="0" hangingPunct="1">
                        <a:lnSpc>
                          <a:spcPct val="100000"/>
                        </a:lnSpc>
                        <a:spcBef>
                          <a:spcPts val="0"/>
                        </a:spcBef>
                        <a:spcAft>
                          <a:spcPts val="0"/>
                        </a:spcAft>
                        <a:buClrTx/>
                        <a:buSzTx/>
                        <a:buFontTx/>
                        <a:buNone/>
                        <a:defRPr/>
                      </a:pPr>
                      <a:r>
                        <a:rPr lang="zh-CN" altLang="en-US" sz="1500" dirty="0" smtClean="0"/>
                        <a:t>、</a:t>
                      </a:r>
                      <a:endParaRPr lang="en-US" altLang="zh-CN" sz="1500" dirty="0" smtClean="0"/>
                    </a:p>
                    <a:p>
                      <a:pPr marL="0" marR="0" indent="0" algn="ctr" defTabSz="914400" rtl="0" eaLnBrk="1" fontAlgn="auto" latinLnBrk="0" hangingPunct="1">
                        <a:lnSpc>
                          <a:spcPct val="100000"/>
                        </a:lnSpc>
                        <a:spcBef>
                          <a:spcPts val="0"/>
                        </a:spcBef>
                        <a:spcAft>
                          <a:spcPts val="0"/>
                        </a:spcAft>
                        <a:buClrTx/>
                        <a:buSzTx/>
                        <a:buFontTx/>
                        <a:buNone/>
                        <a:defRPr/>
                      </a:pPr>
                      <a:r>
                        <a:rPr lang="zh-CN" altLang="en-US" sz="1500" dirty="0" smtClean="0"/>
                        <a:t>本年度办理结果</a:t>
                      </a:r>
                      <a:endParaRPr lang="zh-CN" altLang="en-US" sz="1500" dirty="0">
                        <a:latin typeface="+mn-ea"/>
                        <a:ea typeface="+mn-ea"/>
                      </a:endParaRPr>
                    </a:p>
                  </a:txBody>
                  <a:tcPr anchor="ctr" anchorCtr="true"/>
                </a:tc>
                <a:tc gridSpan="2">
                  <a:txBody>
                    <a:bodyPr/>
                    <a:lstStyle/>
                    <a:p>
                      <a:pPr algn="ctr">
                        <a:lnSpc>
                          <a:spcPct val="100000"/>
                        </a:lnSpc>
                      </a:pPr>
                      <a:r>
                        <a:rPr lang="zh-CN" altLang="zh-CN" sz="1500" kern="1200" dirty="0" smtClean="0"/>
                        <a:t>（一）予以公开</a:t>
                      </a:r>
                      <a:endParaRPr lang="zh-CN" altLang="en-US" sz="1500" dirty="0">
                        <a:latin typeface="+mn-ea"/>
                        <a:ea typeface="+mn-ea"/>
                      </a:endParaRPr>
                    </a:p>
                  </a:txBody>
                  <a:tcPr anchor="ctr" anchorCtr="true"/>
                </a:tc>
                <a:tc hMerge="true">
                  <a:tcPr/>
                </a:tc>
                <a:tc>
                  <a:txBody>
                    <a:bodyPr/>
                    <a:lstStyle/>
                    <a:p>
                      <a:pPr algn="ctr">
                        <a:lnSpc>
                          <a:spcPct val="100000"/>
                        </a:lnSpc>
                        <a:spcAft>
                          <a:spcPts val="0"/>
                        </a:spcAft>
                      </a:pPr>
                      <a:r>
                        <a:rPr lang="en-US" sz="1200" kern="0"/>
                        <a:t>1</a:t>
                      </a:r>
                      <a:endParaRPr lang="zh-CN" sz="1050" kern="100">
                        <a:latin typeface="Calibri"/>
                        <a:ea typeface="宋体"/>
                        <a:cs typeface="黑体"/>
                      </a:endParaRPr>
                    </a:p>
                  </a:txBody>
                  <a:tcPr marL="68580" marR="68580" marT="0" marB="0" anchor="ctr"/>
                </a:tc>
                <a:tc>
                  <a:txBody>
                    <a:bodyPr/>
                    <a:lstStyle/>
                    <a:p>
                      <a:pPr algn="ctr">
                        <a:lnSpc>
                          <a:spcPct val="1000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ct val="1000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ct val="1000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ct val="1000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ct val="1000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ct val="100000"/>
                        </a:lnSpc>
                        <a:spcAft>
                          <a:spcPts val="0"/>
                        </a:spcAft>
                      </a:pPr>
                      <a:r>
                        <a:rPr lang="en-US" sz="1200" kern="0"/>
                        <a:t>1</a:t>
                      </a:r>
                      <a:endParaRPr lang="zh-CN" sz="1050" kern="100">
                        <a:latin typeface="Calibri"/>
                        <a:ea typeface="宋体"/>
                        <a:cs typeface="黑体"/>
                      </a:endParaRPr>
                    </a:p>
                  </a:txBody>
                  <a:tcPr marL="68580" marR="68580" marT="0" marB="0" anchor="ctr"/>
                </a:tc>
              </a:tr>
              <a:tr h="368057">
                <a:tc vMerge="true">
                  <a:tcPr anchor="ctr" anchorCtr="true"/>
                </a:tc>
                <a:tc gridSpan="2">
                  <a:txBody>
                    <a:bodyPr/>
                    <a:lstStyle/>
                    <a:p>
                      <a:pPr algn="ctr">
                        <a:lnSpc>
                          <a:spcPct val="100000"/>
                        </a:lnSpc>
                      </a:pPr>
                      <a:r>
                        <a:rPr lang="zh-CN" altLang="zh-CN" sz="1500" kern="1200" dirty="0" smtClean="0"/>
                        <a:t>（二）部分公开（区分处理的，只计这一情形，不计其他情形）</a:t>
                      </a:r>
                      <a:endParaRPr lang="zh-CN" altLang="en-US" sz="1500" dirty="0">
                        <a:latin typeface="+mn-ea"/>
                        <a:ea typeface="+mn-ea"/>
                      </a:endParaRPr>
                    </a:p>
                  </a:txBody>
                  <a:tcPr anchor="ctr" anchorCtr="true"/>
                </a:tc>
                <a:tc hMerge="true">
                  <a:tcPr/>
                </a:tc>
                <a:tc>
                  <a:txBody>
                    <a:bodyPr/>
                    <a:lstStyle/>
                    <a:p>
                      <a:pPr algn="ctr">
                        <a:lnSpc>
                          <a:spcPct val="1000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ct val="1000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ct val="1000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ct val="1000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ct val="1000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ct val="1000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ct val="100000"/>
                        </a:lnSpc>
                        <a:spcAft>
                          <a:spcPts val="0"/>
                        </a:spcAft>
                      </a:pPr>
                      <a:r>
                        <a:rPr lang="en-US" sz="1200" kern="0"/>
                        <a:t>0</a:t>
                      </a:r>
                      <a:endParaRPr lang="zh-CN" sz="1050" kern="100">
                        <a:latin typeface="Calibri"/>
                        <a:ea typeface="宋体"/>
                        <a:cs typeface="黑体"/>
                      </a:endParaRPr>
                    </a:p>
                  </a:txBody>
                  <a:tcPr marL="68580" marR="68580" marT="0" marB="0" anchor="ctr"/>
                </a:tc>
              </a:tr>
              <a:tr h="260970">
                <a:tc vMerge="true">
                  <a:tcPr anchor="ctr" anchorCtr="true"/>
                </a:tc>
                <a:tc rowSpan="8">
                  <a:txBody>
                    <a:bodyPr/>
                    <a:lstStyle/>
                    <a:p>
                      <a:pPr algn="ctr">
                        <a:lnSpc>
                          <a:spcPct val="100000"/>
                        </a:lnSpc>
                      </a:pPr>
                      <a:r>
                        <a:rPr lang="zh-CN" altLang="zh-CN" sz="1500" kern="1200" dirty="0" smtClean="0"/>
                        <a:t>（三）不予公开</a:t>
                      </a:r>
                      <a:endParaRPr lang="zh-CN" altLang="en-US" sz="1500" dirty="0">
                        <a:latin typeface="+mn-ea"/>
                        <a:ea typeface="+mn-ea"/>
                      </a:endParaRPr>
                    </a:p>
                  </a:txBody>
                  <a:tcPr anchor="ctr" anchorCtr="true"/>
                </a:tc>
                <a:tc>
                  <a:txBody>
                    <a:bodyPr/>
                    <a:lstStyle/>
                    <a:p>
                      <a:pPr algn="ctr">
                        <a:lnSpc>
                          <a:spcPct val="100000"/>
                        </a:lnSpc>
                        <a:spcAft>
                          <a:spcPts val="0"/>
                        </a:spcAft>
                      </a:pPr>
                      <a:r>
                        <a:rPr lang="en-US" sz="1500" kern="0" dirty="0"/>
                        <a:t>1.</a:t>
                      </a:r>
                      <a:r>
                        <a:rPr lang="zh-CN" sz="1500" kern="0" dirty="0"/>
                        <a:t>属于国家秘密</a:t>
                      </a:r>
                      <a:endParaRPr lang="zh-CN" sz="1500" kern="100" dirty="0">
                        <a:latin typeface="+mn-ea"/>
                        <a:ea typeface="+mn-ea"/>
                        <a:cs typeface="黑体"/>
                      </a:endParaRPr>
                    </a:p>
                  </a:txBody>
                  <a:tcPr marL="68580" marR="68580" marT="0" marB="0" anchor="ctr" anchorCtr="true"/>
                </a:tc>
                <a:tc>
                  <a:txBody>
                    <a:bodyPr/>
                    <a:lstStyle/>
                    <a:p>
                      <a:pPr algn="ctr">
                        <a:lnSpc>
                          <a:spcPct val="1000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ct val="1000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ct val="1000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ct val="1000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ct val="1000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ct val="1000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ct val="100000"/>
                        </a:lnSpc>
                        <a:spcAft>
                          <a:spcPts val="0"/>
                        </a:spcAft>
                      </a:pPr>
                      <a:r>
                        <a:rPr lang="en-US" sz="1200" kern="0"/>
                        <a:t>0</a:t>
                      </a:r>
                      <a:endParaRPr lang="zh-CN" sz="1050" kern="100">
                        <a:latin typeface="Calibri"/>
                        <a:ea typeface="宋体"/>
                        <a:cs typeface="黑体"/>
                      </a:endParaRPr>
                    </a:p>
                  </a:txBody>
                  <a:tcPr marL="68580" marR="68580" marT="0" marB="0" anchor="ctr"/>
                </a:tc>
              </a:tr>
              <a:tr h="343649">
                <a:tc vMerge="true">
                  <a:tcPr anchor="ctr" anchorCtr="true"/>
                </a:tc>
                <a:tc vMerge="true">
                  <a:tcPr/>
                </a:tc>
                <a:tc>
                  <a:txBody>
                    <a:bodyPr/>
                    <a:lstStyle/>
                    <a:p>
                      <a:pPr algn="ctr">
                        <a:lnSpc>
                          <a:spcPct val="100000"/>
                        </a:lnSpc>
                        <a:spcAft>
                          <a:spcPts val="0"/>
                        </a:spcAft>
                      </a:pPr>
                      <a:r>
                        <a:rPr lang="en-US" sz="1500" kern="0" dirty="0"/>
                        <a:t>2.</a:t>
                      </a:r>
                      <a:r>
                        <a:rPr lang="zh-CN" sz="1500" kern="0" dirty="0"/>
                        <a:t>其他法律行政法规禁止公开</a:t>
                      </a:r>
                      <a:endParaRPr lang="zh-CN" sz="1500" kern="100" dirty="0">
                        <a:latin typeface="+mn-ea"/>
                        <a:ea typeface="+mn-ea"/>
                        <a:cs typeface="黑体"/>
                      </a:endParaRPr>
                    </a:p>
                  </a:txBody>
                  <a:tcPr marL="68580" marR="68580" marT="0" marB="0" anchor="ctr" anchorCtr="true"/>
                </a:tc>
                <a:tc>
                  <a:txBody>
                    <a:bodyPr/>
                    <a:lstStyle/>
                    <a:p>
                      <a:pPr algn="ctr">
                        <a:lnSpc>
                          <a:spcPct val="1000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ct val="1000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ct val="1000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ct val="1000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ct val="1000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ct val="1000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ct val="100000"/>
                        </a:lnSpc>
                        <a:spcAft>
                          <a:spcPts val="0"/>
                        </a:spcAft>
                      </a:pPr>
                      <a:r>
                        <a:rPr lang="en-US" sz="1200" kern="0"/>
                        <a:t>0</a:t>
                      </a:r>
                      <a:endParaRPr lang="zh-CN" sz="1050" kern="100">
                        <a:latin typeface="Calibri"/>
                        <a:ea typeface="宋体"/>
                        <a:cs typeface="黑体"/>
                      </a:endParaRPr>
                    </a:p>
                  </a:txBody>
                  <a:tcPr marL="68580" marR="68580" marT="0" marB="0" anchor="ctr"/>
                </a:tc>
              </a:tr>
              <a:tr h="274918">
                <a:tc vMerge="true">
                  <a:tcPr anchor="ctr" anchorCtr="true"/>
                </a:tc>
                <a:tc vMerge="true">
                  <a:tcPr/>
                </a:tc>
                <a:tc>
                  <a:txBody>
                    <a:bodyPr/>
                    <a:lstStyle/>
                    <a:p>
                      <a:pPr algn="ctr">
                        <a:lnSpc>
                          <a:spcPct val="100000"/>
                        </a:lnSpc>
                        <a:spcAft>
                          <a:spcPts val="0"/>
                        </a:spcAft>
                      </a:pPr>
                      <a:r>
                        <a:rPr lang="en-US" sz="1500" kern="0" dirty="0"/>
                        <a:t>3.</a:t>
                      </a:r>
                      <a:r>
                        <a:rPr lang="zh-CN" sz="1500" kern="0" dirty="0"/>
                        <a:t>危机“三安全一稳定”</a:t>
                      </a:r>
                      <a:endParaRPr lang="zh-CN" sz="1500" kern="100" dirty="0">
                        <a:latin typeface="+mn-ea"/>
                        <a:ea typeface="+mn-ea"/>
                        <a:cs typeface="黑体"/>
                      </a:endParaRPr>
                    </a:p>
                  </a:txBody>
                  <a:tcPr marL="68580" marR="68580" marT="0" marB="0" anchor="ctr" anchorCtr="true"/>
                </a:tc>
                <a:tc>
                  <a:txBody>
                    <a:bodyPr/>
                    <a:lstStyle/>
                    <a:p>
                      <a:pPr algn="ctr">
                        <a:lnSpc>
                          <a:spcPct val="1000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ct val="1000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ct val="1000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ct val="1000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ct val="1000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ct val="1000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ct val="100000"/>
                        </a:lnSpc>
                        <a:spcAft>
                          <a:spcPts val="0"/>
                        </a:spcAft>
                      </a:pPr>
                      <a:r>
                        <a:rPr lang="en-US" sz="1200" kern="0"/>
                        <a:t>0</a:t>
                      </a:r>
                      <a:endParaRPr lang="zh-CN" sz="1050" kern="100">
                        <a:latin typeface="Calibri"/>
                        <a:ea typeface="宋体"/>
                        <a:cs typeface="黑体"/>
                      </a:endParaRPr>
                    </a:p>
                  </a:txBody>
                  <a:tcPr marL="68580" marR="68580" marT="0" marB="0" anchor="ctr"/>
                </a:tc>
              </a:tr>
              <a:tr h="274918">
                <a:tc vMerge="true">
                  <a:tcPr anchor="ctr" anchorCtr="true"/>
                </a:tc>
                <a:tc vMerge="true">
                  <a:tcPr/>
                </a:tc>
                <a:tc>
                  <a:txBody>
                    <a:bodyPr/>
                    <a:lstStyle/>
                    <a:p>
                      <a:pPr algn="ctr">
                        <a:lnSpc>
                          <a:spcPct val="100000"/>
                        </a:lnSpc>
                        <a:spcAft>
                          <a:spcPts val="0"/>
                        </a:spcAft>
                      </a:pPr>
                      <a:r>
                        <a:rPr lang="en-US" sz="1500" kern="0"/>
                        <a:t>4.</a:t>
                      </a:r>
                      <a:r>
                        <a:rPr lang="zh-CN" sz="1500" kern="0"/>
                        <a:t>保护第三方合法权益</a:t>
                      </a:r>
                      <a:endParaRPr lang="zh-CN" sz="1500" kern="100">
                        <a:latin typeface="+mn-ea"/>
                        <a:ea typeface="+mn-ea"/>
                        <a:cs typeface="黑体"/>
                      </a:endParaRPr>
                    </a:p>
                  </a:txBody>
                  <a:tcPr marL="68580" marR="68580" marT="0" marB="0" anchor="ctr" anchorCtr="true"/>
                </a:tc>
                <a:tc>
                  <a:txBody>
                    <a:bodyPr/>
                    <a:lstStyle/>
                    <a:p>
                      <a:pPr algn="ctr">
                        <a:lnSpc>
                          <a:spcPct val="1000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ct val="1000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ct val="1000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ct val="1000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ct val="1000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ct val="1000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ct val="100000"/>
                        </a:lnSpc>
                        <a:spcAft>
                          <a:spcPts val="0"/>
                        </a:spcAft>
                      </a:pPr>
                      <a:r>
                        <a:rPr lang="en-US" sz="1200" kern="0"/>
                        <a:t>0</a:t>
                      </a:r>
                      <a:endParaRPr lang="zh-CN" sz="1050" kern="100">
                        <a:latin typeface="Calibri"/>
                        <a:ea typeface="宋体"/>
                        <a:cs typeface="黑体"/>
                      </a:endParaRPr>
                    </a:p>
                  </a:txBody>
                  <a:tcPr marL="68580" marR="68580" marT="0" marB="0" anchor="ctr"/>
                </a:tc>
              </a:tr>
              <a:tr h="274918">
                <a:tc vMerge="true">
                  <a:tcPr anchor="ctr" anchorCtr="true"/>
                </a:tc>
                <a:tc vMerge="true">
                  <a:tcPr/>
                </a:tc>
                <a:tc>
                  <a:txBody>
                    <a:bodyPr/>
                    <a:lstStyle/>
                    <a:p>
                      <a:pPr algn="ctr">
                        <a:lnSpc>
                          <a:spcPct val="100000"/>
                        </a:lnSpc>
                        <a:spcAft>
                          <a:spcPts val="0"/>
                        </a:spcAft>
                      </a:pPr>
                      <a:r>
                        <a:rPr lang="en-US" sz="1500" kern="0" dirty="0"/>
                        <a:t>5.</a:t>
                      </a:r>
                      <a:r>
                        <a:rPr lang="zh-CN" sz="1500" kern="0" dirty="0"/>
                        <a:t>属于三类内部事务信息</a:t>
                      </a:r>
                      <a:endParaRPr lang="zh-CN" sz="1500" kern="100" dirty="0">
                        <a:latin typeface="+mn-ea"/>
                        <a:ea typeface="+mn-ea"/>
                        <a:cs typeface="黑体"/>
                      </a:endParaRPr>
                    </a:p>
                  </a:txBody>
                  <a:tcPr marL="68580" marR="68580" marT="0" marB="0" anchor="ctr" anchorCtr="true"/>
                </a:tc>
                <a:tc>
                  <a:txBody>
                    <a:bodyPr/>
                    <a:lstStyle/>
                    <a:p>
                      <a:pPr algn="ctr">
                        <a:lnSpc>
                          <a:spcPct val="1000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ct val="1000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ct val="1000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ct val="1000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ct val="1000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ct val="1000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ct val="100000"/>
                        </a:lnSpc>
                        <a:spcAft>
                          <a:spcPts val="0"/>
                        </a:spcAft>
                      </a:pPr>
                      <a:r>
                        <a:rPr lang="en-US" sz="1200" kern="0"/>
                        <a:t>0</a:t>
                      </a:r>
                      <a:endParaRPr lang="zh-CN" sz="1050" kern="100">
                        <a:latin typeface="Calibri"/>
                        <a:ea typeface="宋体"/>
                        <a:cs typeface="黑体"/>
                      </a:endParaRPr>
                    </a:p>
                  </a:txBody>
                  <a:tcPr marL="68580" marR="68580" marT="0" marB="0" anchor="ctr"/>
                </a:tc>
              </a:tr>
              <a:tr h="274918">
                <a:tc vMerge="true">
                  <a:tcPr anchor="ctr" anchorCtr="true"/>
                </a:tc>
                <a:tc vMerge="true">
                  <a:tcPr/>
                </a:tc>
                <a:tc>
                  <a:txBody>
                    <a:bodyPr/>
                    <a:lstStyle/>
                    <a:p>
                      <a:pPr algn="ctr">
                        <a:lnSpc>
                          <a:spcPct val="100000"/>
                        </a:lnSpc>
                        <a:spcAft>
                          <a:spcPts val="0"/>
                        </a:spcAft>
                      </a:pPr>
                      <a:r>
                        <a:rPr lang="en-US" sz="1500" kern="0" dirty="0"/>
                        <a:t>6.</a:t>
                      </a:r>
                      <a:r>
                        <a:rPr lang="zh-CN" sz="1500" kern="0" dirty="0"/>
                        <a:t>属于四类过程性信息</a:t>
                      </a:r>
                      <a:endParaRPr lang="zh-CN" sz="1500" kern="100" dirty="0">
                        <a:latin typeface="+mn-ea"/>
                        <a:ea typeface="+mn-ea"/>
                        <a:cs typeface="黑体"/>
                      </a:endParaRPr>
                    </a:p>
                  </a:txBody>
                  <a:tcPr marL="68580" marR="68580" marT="0" marB="0" anchor="ctr" anchorCtr="true"/>
                </a:tc>
                <a:tc>
                  <a:txBody>
                    <a:bodyPr/>
                    <a:lstStyle/>
                    <a:p>
                      <a:pPr algn="ctr">
                        <a:lnSpc>
                          <a:spcPct val="1000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ct val="1000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ct val="1000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ct val="1000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ct val="1000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ct val="1000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ct val="100000"/>
                        </a:lnSpc>
                        <a:spcAft>
                          <a:spcPts val="0"/>
                        </a:spcAft>
                      </a:pPr>
                      <a:r>
                        <a:rPr lang="en-US" sz="1200" kern="0"/>
                        <a:t>0</a:t>
                      </a:r>
                      <a:endParaRPr lang="zh-CN" sz="1050" kern="100">
                        <a:latin typeface="Calibri"/>
                        <a:ea typeface="宋体"/>
                        <a:cs typeface="黑体"/>
                      </a:endParaRPr>
                    </a:p>
                  </a:txBody>
                  <a:tcPr marL="68580" marR="68580" marT="0" marB="0" anchor="ctr"/>
                </a:tc>
              </a:tr>
              <a:tr h="260970">
                <a:tc vMerge="true">
                  <a:tcPr anchor="ctr" anchorCtr="true"/>
                </a:tc>
                <a:tc vMerge="true">
                  <a:tcPr/>
                </a:tc>
                <a:tc>
                  <a:txBody>
                    <a:bodyPr/>
                    <a:lstStyle/>
                    <a:p>
                      <a:pPr algn="ctr">
                        <a:lnSpc>
                          <a:spcPct val="100000"/>
                        </a:lnSpc>
                        <a:spcAft>
                          <a:spcPts val="0"/>
                        </a:spcAft>
                      </a:pPr>
                      <a:r>
                        <a:rPr lang="en-US" sz="1500" kern="0"/>
                        <a:t>7.</a:t>
                      </a:r>
                      <a:r>
                        <a:rPr lang="zh-CN" sz="1500" kern="0"/>
                        <a:t>属于行政法案卷</a:t>
                      </a:r>
                      <a:endParaRPr lang="zh-CN" sz="1500" kern="100">
                        <a:latin typeface="+mn-ea"/>
                        <a:ea typeface="+mn-ea"/>
                        <a:cs typeface="黑体"/>
                      </a:endParaRPr>
                    </a:p>
                  </a:txBody>
                  <a:tcPr marL="68580" marR="68580" marT="0" marB="0" anchor="ctr" anchorCtr="true"/>
                </a:tc>
                <a:tc>
                  <a:txBody>
                    <a:bodyPr/>
                    <a:lstStyle/>
                    <a:p>
                      <a:pPr algn="ctr">
                        <a:lnSpc>
                          <a:spcPct val="100000"/>
                        </a:lnSpc>
                        <a:spcAft>
                          <a:spcPts val="0"/>
                        </a:spcAft>
                      </a:pPr>
                      <a:r>
                        <a:rPr lang="en-US" sz="1200" kern="0">
                          <a:sym typeface="+mn-ea"/>
                        </a:rPr>
                        <a:t>0</a:t>
                      </a:r>
                      <a:endParaRPr lang="en-US" sz="1200" kern="0">
                        <a:latin typeface="仿宋"/>
                        <a:ea typeface="宋体"/>
                        <a:cs typeface="Times New Roman"/>
                      </a:endParaRPr>
                    </a:p>
                  </a:txBody>
                  <a:tcPr marL="68580" marR="68580" marT="0" marB="0" anchor="ctr"/>
                </a:tc>
                <a:tc>
                  <a:txBody>
                    <a:bodyPr/>
                    <a:lstStyle/>
                    <a:p>
                      <a:pPr algn="ctr">
                        <a:lnSpc>
                          <a:spcPct val="1000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ct val="1000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ct val="1000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ct val="1000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ct val="1000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ct val="100000"/>
                        </a:lnSpc>
                        <a:spcAft>
                          <a:spcPts val="0"/>
                        </a:spcAft>
                      </a:pPr>
                      <a:r>
                        <a:rPr lang="en-US" sz="1200" kern="0"/>
                        <a:t>0</a:t>
                      </a:r>
                      <a:endParaRPr lang="zh-CN" sz="1050" kern="100">
                        <a:latin typeface="Calibri"/>
                        <a:ea typeface="宋体"/>
                        <a:cs typeface="黑体"/>
                      </a:endParaRPr>
                    </a:p>
                  </a:txBody>
                  <a:tcPr marL="68580" marR="68580" marT="0" marB="0" anchor="ctr"/>
                </a:tc>
              </a:tr>
              <a:tr h="260970">
                <a:tc vMerge="true">
                  <a:tcPr anchor="ctr" anchorCtr="true"/>
                </a:tc>
                <a:tc vMerge="true">
                  <a:tcPr/>
                </a:tc>
                <a:tc>
                  <a:txBody>
                    <a:bodyPr/>
                    <a:lstStyle/>
                    <a:p>
                      <a:pPr algn="ctr">
                        <a:lnSpc>
                          <a:spcPct val="100000"/>
                        </a:lnSpc>
                        <a:spcAft>
                          <a:spcPts val="0"/>
                        </a:spcAft>
                      </a:pPr>
                      <a:r>
                        <a:rPr lang="en-US" sz="1500" kern="0" dirty="0"/>
                        <a:t>8.</a:t>
                      </a:r>
                      <a:r>
                        <a:rPr lang="zh-CN" sz="1500" kern="0" dirty="0"/>
                        <a:t>属于行政查询事项</a:t>
                      </a:r>
                      <a:endParaRPr lang="zh-CN" sz="1500" kern="100" dirty="0">
                        <a:latin typeface="+mn-ea"/>
                        <a:ea typeface="+mn-ea"/>
                        <a:cs typeface="黑体"/>
                      </a:endParaRPr>
                    </a:p>
                  </a:txBody>
                  <a:tcPr marL="68580" marR="68580" marT="0" marB="0" anchor="ctr" anchorCtr="true"/>
                </a:tc>
                <a:tc>
                  <a:txBody>
                    <a:bodyPr/>
                    <a:lstStyle/>
                    <a:p>
                      <a:pPr algn="ctr">
                        <a:lnSpc>
                          <a:spcPct val="1000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ct val="1000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ct val="1000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ct val="1000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ct val="1000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ct val="100000"/>
                        </a:lnSpc>
                        <a:spcAft>
                          <a:spcPts val="0"/>
                        </a:spcAft>
                      </a:pPr>
                      <a:r>
                        <a:rPr lang="en-US" sz="1200" kern="0"/>
                        <a:t>0</a:t>
                      </a:r>
                      <a:endParaRPr lang="zh-CN" sz="1050" kern="100">
                        <a:latin typeface="Calibri"/>
                        <a:ea typeface="宋体"/>
                        <a:cs typeface="黑体"/>
                      </a:endParaRPr>
                    </a:p>
                  </a:txBody>
                  <a:tcPr marL="68580" marR="68580" marT="0" marB="0" anchor="ctr"/>
                </a:tc>
                <a:tc>
                  <a:txBody>
                    <a:bodyPr/>
                    <a:lstStyle/>
                    <a:p>
                      <a:pPr algn="ctr">
                        <a:lnSpc>
                          <a:spcPct val="100000"/>
                        </a:lnSpc>
                        <a:spcAft>
                          <a:spcPts val="0"/>
                        </a:spcAft>
                      </a:pPr>
                      <a:r>
                        <a:rPr lang="en-US" sz="1200" kern="0"/>
                        <a:t>0</a:t>
                      </a:r>
                      <a:endParaRPr lang="zh-CN" sz="1050" kern="100">
                        <a:latin typeface="Calibri"/>
                        <a:ea typeface="宋体"/>
                        <a:cs typeface="黑体"/>
                      </a:endParaRPr>
                    </a:p>
                  </a:txBody>
                  <a:tcPr marL="68580" marR="68580" marT="0" marB="0" anchor="ctr"/>
                </a:tc>
              </a:tr>
            </a:tbl>
          </a:graphicData>
        </a:graphic>
      </p:graphicFrame>
    </p:spTree>
  </p:cSld>
  <p:clrMapOvr>
    <a:masterClrMapping/>
  </p:clrMapOvr>
  <p:transition spd="slow" advTm="0"/>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3974</Words>
  <Application>WPS 演示</Application>
  <PresentationFormat>自定义</PresentationFormat>
  <Paragraphs>950</Paragraphs>
  <Slides>12</Slides>
  <Notes>13</Notes>
  <HiddenSlides>0</HiddenSlides>
  <MMClips>1</MMClips>
  <ScaleCrop>false</ScaleCrop>
  <HeadingPairs>
    <vt:vector size="6" baseType="variant">
      <vt:variant>
        <vt:lpstr>已用的字体</vt:lpstr>
      </vt:variant>
      <vt:variant>
        <vt:i4>23</vt:i4>
      </vt:variant>
      <vt:variant>
        <vt:lpstr>主题</vt:lpstr>
      </vt:variant>
      <vt:variant>
        <vt:i4>1</vt:i4>
      </vt:variant>
      <vt:variant>
        <vt:lpstr>幻灯片标题</vt:lpstr>
      </vt:variant>
      <vt:variant>
        <vt:i4>12</vt:i4>
      </vt:variant>
    </vt:vector>
  </HeadingPairs>
  <TitlesOfParts>
    <vt:vector size="36" baseType="lpstr">
      <vt:lpstr>Arial</vt:lpstr>
      <vt:lpstr>宋体</vt:lpstr>
      <vt:lpstr>Wingdings</vt:lpstr>
      <vt:lpstr>DejaVu Sans</vt:lpstr>
      <vt:lpstr>微软雅黑</vt:lpstr>
      <vt:lpstr>方正黑体_GBK</vt:lpstr>
      <vt:lpstr>黑体</vt:lpstr>
      <vt:lpstr>方正小标宋_GBK</vt:lpstr>
      <vt:lpstr>楷体</vt:lpstr>
      <vt:lpstr>Calibri</vt:lpstr>
      <vt:lpstr>宋体</vt:lpstr>
      <vt:lpstr>黑体</vt:lpstr>
      <vt:lpstr>仿宋</vt:lpstr>
      <vt:lpstr>仿宋</vt:lpstr>
      <vt:lpstr>Times New Roman</vt:lpstr>
      <vt:lpstr>楷体_GB2312</vt:lpstr>
      <vt:lpstr>宋体</vt:lpstr>
      <vt:lpstr>Arial Unicode MS</vt:lpstr>
      <vt:lpstr>方正书宋_GBK</vt:lpstr>
      <vt:lpstr>Calibri Light</vt:lpstr>
      <vt:lpstr>方正楷体_GBK</vt:lpstr>
      <vt:lpstr>方正仿宋_GBK</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154</dc:title>
  <dc:creator>Administrator</dc:creator>
  <cp:lastModifiedBy>user</cp:lastModifiedBy>
  <cp:revision>73</cp:revision>
  <dcterms:created xsi:type="dcterms:W3CDTF">2022-01-18T02:07:58Z</dcterms:created>
  <dcterms:modified xsi:type="dcterms:W3CDTF">2022-01-18T02:07:58Z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2052-11.8.2.10386</vt:lpwstr>
  </property>
</Properties>
</file>