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00" r:id="rId5"/>
    <p:sldId id="323" r:id="rId6"/>
    <p:sldId id="318" r:id="rId7"/>
    <p:sldId id="322" r:id="rId8"/>
    <p:sldId id="324" r:id="rId9"/>
    <p:sldId id="325" r:id="rId10"/>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69" autoAdjust="0"/>
    <p:restoredTop sz="95394" autoAdjust="0"/>
  </p:normalViewPr>
  <p:slideViewPr>
    <p:cSldViewPr snapToGrid="0">
      <p:cViewPr varScale="1">
        <p:scale>
          <a:sx n="107" d="100"/>
          <a:sy n="107" d="100"/>
        </p:scale>
        <p:origin x="-660" y="-96"/>
      </p:cViewPr>
      <p:guideLst>
        <p:guide orient="horz" pos="2098"/>
        <p:guide pos="384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27" name="直接连接符 26"/>
          <p:cNvCxnSpPr/>
          <p:nvPr/>
        </p:nvCxnSpPr>
        <p:spPr>
          <a:xfrm flipV="1">
            <a:off x="2740131" y="3763635"/>
            <a:ext cx="6711738" cy="49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图片 4" descr="timg (6)副本"/>
          <p:cNvPicPr>
            <a:picLocks noChangeAspect="1"/>
          </p:cNvPicPr>
          <p:nvPr/>
        </p:nvPicPr>
        <p:blipFill>
          <a:blip r:embed="rId2">
            <a:lum bright="70000" contrast="-70000"/>
          </a:blip>
          <a:stretch>
            <a:fillRect/>
          </a:stretch>
        </p:blipFill>
        <p:spPr>
          <a:xfrm>
            <a:off x="8514080" y="2729865"/>
            <a:ext cx="4204335" cy="3716020"/>
          </a:xfrm>
          <a:prstGeom prst="rect">
            <a:avLst/>
          </a:prstGeom>
        </p:spPr>
      </p:pic>
      <p:pic>
        <p:nvPicPr>
          <p:cNvPr id="15" name="经典云端大气音乐.mp3">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900862" y="39332"/>
            <a:ext cx="503802" cy="503802"/>
          </a:xfrm>
          <a:prstGeom prst="rect">
            <a:avLst/>
          </a:prstGeom>
        </p:spPr>
      </p:pic>
      <p:pic>
        <p:nvPicPr>
          <p:cNvPr id="6" name="图片 5" descr="timg (12)副本"/>
          <p:cNvPicPr>
            <a:picLocks noChangeAspect="1"/>
          </p:cNvPicPr>
          <p:nvPr/>
        </p:nvPicPr>
        <p:blipFill>
          <a:blip r:embed="rId6">
            <a:lum bright="70000" contrast="-70000"/>
          </a:blip>
          <a:stretch>
            <a:fillRect/>
          </a:stretch>
        </p:blipFill>
        <p:spPr>
          <a:xfrm>
            <a:off x="-617855" y="1024255"/>
            <a:ext cx="5069840" cy="5273040"/>
          </a:xfrm>
          <a:prstGeom prst="rect">
            <a:avLst/>
          </a:prstGeom>
        </p:spPr>
      </p:pic>
      <p:sp>
        <p:nvSpPr>
          <p:cNvPr id="25" name="TextBox 7"/>
          <p:cNvSpPr>
            <a:spLocks noChangeArrowheads="1"/>
          </p:cNvSpPr>
          <p:nvPr/>
        </p:nvSpPr>
        <p:spPr bwMode="auto">
          <a:xfrm>
            <a:off x="622917" y="2653752"/>
            <a:ext cx="10946167"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4400" b="1" dirty="0" smtClean="0">
                <a:solidFill>
                  <a:srgbClr val="C00000"/>
                </a:solidFill>
                <a:effectLst>
                  <a:glow rad="63500">
                    <a:schemeClr val="accent4">
                      <a:satMod val="175000"/>
                      <a:alpha val="40000"/>
                    </a:schemeClr>
                  </a:glow>
                </a:effectLst>
                <a:latin typeface="微软雅黑" panose="020B0503020204020204" charset="-122"/>
                <a:ea typeface="微软雅黑" panose="020B0503020204020204" charset="-122"/>
                <a:sym typeface="微软雅黑" panose="020B0503020204020204" charset="-122"/>
              </a:rPr>
              <a:t>《</a:t>
            </a:r>
            <a:r>
              <a:rPr lang="zh-CN" altLang="en-US" sz="4400" b="1" dirty="0" smtClean="0">
                <a:solidFill>
                  <a:srgbClr val="C00000"/>
                </a:solidFill>
                <a:effectLst>
                  <a:glow rad="63500">
                    <a:schemeClr val="accent4">
                      <a:satMod val="175000"/>
                      <a:alpha val="40000"/>
                    </a:schemeClr>
                  </a:glow>
                </a:effectLst>
                <a:latin typeface="微软雅黑" panose="020B0503020204020204" charset="-122"/>
                <a:ea typeface="微软雅黑" panose="020B0503020204020204" charset="-122"/>
                <a:sym typeface="微软雅黑" panose="020B0503020204020204" charset="-122"/>
              </a:rPr>
              <a:t>沈阳市体育发展“十四五”规划</a:t>
            </a:r>
            <a:r>
              <a:rPr lang="en-US" altLang="zh-CN" sz="4400" b="1" dirty="0" smtClean="0">
                <a:solidFill>
                  <a:srgbClr val="C00000"/>
                </a:solidFill>
                <a:effectLst>
                  <a:glow rad="63500">
                    <a:schemeClr val="accent4">
                      <a:satMod val="175000"/>
                      <a:alpha val="40000"/>
                    </a:schemeClr>
                  </a:glow>
                </a:effectLst>
                <a:latin typeface="微软雅黑" panose="020B0503020204020204" charset="-122"/>
                <a:ea typeface="微软雅黑" panose="020B0503020204020204" charset="-122"/>
                <a:sym typeface="微软雅黑" panose="020B0503020204020204" charset="-122"/>
              </a:rPr>
              <a:t>》</a:t>
            </a:r>
            <a:r>
              <a:rPr lang="zh-CN" altLang="en-US" sz="4400" b="1" dirty="0" smtClean="0">
                <a:solidFill>
                  <a:srgbClr val="C00000"/>
                </a:solidFill>
                <a:effectLst>
                  <a:glow rad="63500">
                    <a:schemeClr val="accent4">
                      <a:satMod val="175000"/>
                      <a:alpha val="40000"/>
                    </a:schemeClr>
                  </a:glow>
                </a:effectLst>
                <a:latin typeface="微软雅黑" panose="020B0503020204020204" charset="-122"/>
                <a:ea typeface="微软雅黑" panose="020B0503020204020204" charset="-122"/>
                <a:sym typeface="微软雅黑" panose="020B0503020204020204" charset="-122"/>
              </a:rPr>
              <a:t>的解读</a:t>
            </a:r>
            <a:endParaRPr lang="zh-CN" altLang="en-US" sz="4400" b="1" dirty="0" smtClean="0">
              <a:solidFill>
                <a:srgbClr val="C00000"/>
              </a:solidFill>
              <a:effectLst>
                <a:glow rad="63500">
                  <a:schemeClr val="accent4">
                    <a:satMod val="175000"/>
                    <a:alpha val="40000"/>
                  </a:schemeClr>
                </a:glow>
              </a:effectLst>
              <a:latin typeface="微软雅黑" panose="020B0503020204020204" charset="-122"/>
              <a:ea typeface="微软雅黑" panose="020B0503020204020204" charset="-122"/>
              <a:sym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by="(-#ppt_w*2)" calcmode="lin" valueType="num">
                                      <p:cBhvr rctx="PPT">
                                        <p:cTn id="11" dur="500" autoRev="1" fill="hold">
                                          <p:stCondLst>
                                            <p:cond delay="0"/>
                                          </p:stCondLst>
                                        </p:cTn>
                                        <p:tgtEl>
                                          <p:spTgt spid="25"/>
                                        </p:tgtEl>
                                        <p:attrNameLst>
                                          <p:attrName>ppt_w</p:attrName>
                                        </p:attrNameLst>
                                      </p:cBhvr>
                                    </p:anim>
                                    <p:anim by="(#ppt_w*0.50)" calcmode="lin" valueType="num">
                                      <p:cBhvr>
                                        <p:cTn id="12" dur="500" decel="50000" autoRev="1" fill="hold">
                                          <p:stCondLst>
                                            <p:cond delay="0"/>
                                          </p:stCondLst>
                                        </p:cTn>
                                        <p:tgtEl>
                                          <p:spTgt spid="25"/>
                                        </p:tgtEl>
                                        <p:attrNameLst>
                                          <p:attrName>ppt_x</p:attrName>
                                        </p:attrNameLst>
                                      </p:cBhvr>
                                    </p:anim>
                                    <p:anim from="(-#ppt_h/2)" to="(#ppt_y)" calcmode="lin" valueType="num">
                                      <p:cBhvr>
                                        <p:cTn id="13" dur="1000" fill="hold">
                                          <p:stCondLst>
                                            <p:cond delay="0"/>
                                          </p:stCondLst>
                                        </p:cTn>
                                        <p:tgtEl>
                                          <p:spTgt spid="25"/>
                                        </p:tgtEl>
                                        <p:attrNameLst>
                                          <p:attrName>ppt_y</p:attrName>
                                        </p:attrNameLst>
                                      </p:cBhvr>
                                    </p:anim>
                                    <p:animRot by="21600000">
                                      <p:cBhvr>
                                        <p:cTn id="14" dur="1000" fill="hold">
                                          <p:stCondLst>
                                            <p:cond delay="0"/>
                                          </p:stCondLst>
                                        </p:cTn>
                                        <p:tgtEl>
                                          <p:spTgt spid="25"/>
                                        </p:tgtEl>
                                        <p:attrNameLst>
                                          <p:attrName>r</p:attrName>
                                        </p:attrNameLst>
                                      </p:cBhvr>
                                    </p:animRot>
                                  </p:childTnLst>
                                </p:cTn>
                              </p:par>
                            </p:childTnLst>
                          </p:cTn>
                        </p:par>
                        <p:par>
                          <p:cTn id="15" fill="hold">
                            <p:stCondLst>
                              <p:cond delay="3300"/>
                            </p:stCondLst>
                            <p:childTnLst>
                              <p:par>
                                <p:cTn id="16" presetID="36" presetClass="emph" presetSubtype="0" fill="hold" grpId="1" nodeType="afterEffect">
                                  <p:stCondLst>
                                    <p:cond delay="0"/>
                                  </p:stCondLst>
                                  <p:iterate type="lt">
                                    <p:tmPct val="10000"/>
                                  </p:iterate>
                                  <p:childTnLst>
                                    <p:animScale>
                                      <p:cBhvr>
                                        <p:cTn id="17" dur="250" autoRev="1" fill="hold">
                                          <p:stCondLst>
                                            <p:cond delay="0"/>
                                          </p:stCondLst>
                                        </p:cTn>
                                        <p:tgtEl>
                                          <p:spTgt spid="25"/>
                                        </p:tgtEl>
                                      </p:cBhvr>
                                      <p:to x="80000" y="100000"/>
                                    </p:animScale>
                                    <p:anim by="(#ppt_w*0.10)" calcmode="lin" valueType="num">
                                      <p:cBhvr>
                                        <p:cTn id="18" dur="250" autoRev="1" fill="hold">
                                          <p:stCondLst>
                                            <p:cond delay="0"/>
                                          </p:stCondLst>
                                        </p:cTn>
                                        <p:tgtEl>
                                          <p:spTgt spid="25"/>
                                        </p:tgtEl>
                                        <p:attrNameLst>
                                          <p:attrName>ppt_x</p:attrName>
                                        </p:attrNameLst>
                                      </p:cBhvr>
                                    </p:anim>
                                    <p:anim by="(-#ppt_w*0.10)" calcmode="lin" valueType="num">
                                      <p:cBhvr>
                                        <p:cTn id="19" dur="250" autoRev="1" fill="hold">
                                          <p:stCondLst>
                                            <p:cond delay="0"/>
                                          </p:stCondLst>
                                        </p:cTn>
                                        <p:tgtEl>
                                          <p:spTgt spid="25"/>
                                        </p:tgtEl>
                                        <p:attrNameLst>
                                          <p:attrName>ppt_y</p:attrName>
                                        </p:attrNameLst>
                                      </p:cBhvr>
                                    </p:anim>
                                    <p:animRot by="-480000">
                                      <p:cBhvr>
                                        <p:cTn id="20" dur="250" autoRev="1" fill="hold">
                                          <p:stCondLst>
                                            <p:cond delay="0"/>
                                          </p:stCondLst>
                                        </p:cTn>
                                        <p:tgtEl>
                                          <p:spTgt spid="25"/>
                                        </p:tgtEl>
                                        <p:attrNameLst>
                                          <p:attrName>r</p:attrName>
                                        </p:attrNameLst>
                                      </p:cBhvr>
                                    </p:animRot>
                                  </p:childTnLst>
                                </p:cTn>
                              </p:par>
                            </p:childTnLst>
                          </p:cTn>
                        </p:par>
                        <p:par>
                          <p:cTn id="21" fill="hold">
                            <p:stCondLst>
                              <p:cond delay="4700"/>
                            </p:stCondLst>
                            <p:childTnLst>
                              <p:par>
                                <p:cTn id="22" presetID="1" presetClass="mediacall" presetSubtype="0" fill="hold" nodeType="afterEffect">
                                  <p:stCondLst>
                                    <p:cond delay="0"/>
                                  </p:stCondLst>
                                  <p:childTnLst>
                                    <p:cmd type="call" cmd="playFrom(0.0)">
                                      <p:cBhvr>
                                        <p:cTn id="23"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24" repeatCount="indefinite" fill="hold" display="0">
                  <p:stCondLst>
                    <p:cond delay="indefinite"/>
                  </p:stCondLst>
                  <p:endCondLst>
                    <p:cond evt="onStopAudio" delay="0">
                      <p:tgtEl>
                        <p:sldTgt/>
                      </p:tgtEl>
                    </p:cond>
                  </p:endCondLst>
                </p:cTn>
                <p:tgtEl>
                  <p:spTgt spid="15"/>
                </p:tgtEl>
              </p:cMediaNode>
            </p:video>
          </p:childTnLst>
        </p:cTn>
      </p:par>
    </p:tnLst>
    <p:bldLst>
      <p:bldP spid="25" grpId="0" bldLvl="0"/>
      <p:bldP spid="25" grpId="1"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476307"/>
          </a:xfrm>
          <a:prstGeom prst="rect">
            <a:avLst/>
          </a:prstGeom>
        </p:spPr>
      </p:pic>
      <p:sp>
        <p:nvSpPr>
          <p:cNvPr id="33" name="矩形 32"/>
          <p:cNvSpPr/>
          <p:nvPr/>
        </p:nvSpPr>
        <p:spPr>
          <a:xfrm>
            <a:off x="-4445" y="-13335"/>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timg (6)副本"/>
          <p:cNvPicPr>
            <a:picLocks noChangeAspect="1"/>
          </p:cNvPicPr>
          <p:nvPr/>
        </p:nvPicPr>
        <p:blipFill>
          <a:blip r:embed="rId2">
            <a:lum bright="70000" contrast="-70000"/>
          </a:blip>
          <a:stretch>
            <a:fillRect/>
          </a:stretch>
        </p:blipFill>
        <p:spPr>
          <a:xfrm>
            <a:off x="8087360" y="2729865"/>
            <a:ext cx="4204335" cy="3716020"/>
          </a:xfrm>
          <a:prstGeom prst="rect">
            <a:avLst/>
          </a:prstGeom>
        </p:spPr>
      </p:pic>
      <p:pic>
        <p:nvPicPr>
          <p:cNvPr id="6" name="图片 5" descr="timg (12)副本"/>
          <p:cNvPicPr>
            <a:picLocks noChangeAspect="1"/>
          </p:cNvPicPr>
          <p:nvPr/>
        </p:nvPicPr>
        <p:blipFill>
          <a:blip r:embed="rId3">
            <a:lum bright="70000" contrast="-70000"/>
          </a:blip>
          <a:stretch>
            <a:fillRect/>
          </a:stretch>
        </p:blipFill>
        <p:spPr>
          <a:xfrm>
            <a:off x="-617855" y="1024255"/>
            <a:ext cx="5069840" cy="5273040"/>
          </a:xfrm>
          <a:prstGeom prst="rect">
            <a:avLst/>
          </a:prstGeom>
        </p:spPr>
      </p:pic>
      <p:pic>
        <p:nvPicPr>
          <p:cNvPr id="29" name="图片 28" descr="246de5d3ff26528e22228fd3489e033c"/>
          <p:cNvPicPr>
            <a:picLocks noChangeAspect="1"/>
          </p:cNvPicPr>
          <p:nvPr/>
        </p:nvPicPr>
        <p:blipFill>
          <a:blip r:embed="rId4" cstate="print"/>
          <a:stretch>
            <a:fillRect/>
          </a:stretch>
        </p:blipFill>
        <p:spPr>
          <a:xfrm>
            <a:off x="0" y="5310505"/>
            <a:ext cx="12201525" cy="1600835"/>
          </a:xfrm>
          <a:prstGeom prst="rect">
            <a:avLst/>
          </a:prstGeom>
        </p:spPr>
      </p:pic>
      <p:sp>
        <p:nvSpPr>
          <p:cNvPr id="38" name="矩形 37"/>
          <p:cNvSpPr/>
          <p:nvPr/>
        </p:nvSpPr>
        <p:spPr>
          <a:xfrm>
            <a:off x="619767" y="303102"/>
            <a:ext cx="3057247" cy="523220"/>
          </a:xfrm>
          <a:prstGeom prst="rect">
            <a:avLst/>
          </a:prstGeom>
        </p:spPr>
        <p:txBody>
          <a:bodyPr wrap="none">
            <a:spAutoFit/>
          </a:bodyPr>
          <a:lstStyle/>
          <a:p>
            <a:pPr algn="l"/>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一、规划起草背景</a:t>
            </a:r>
            <a:endPar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sp>
        <p:nvSpPr>
          <p:cNvPr id="2" name="矩形 1"/>
          <p:cNvSpPr/>
          <p:nvPr/>
        </p:nvSpPr>
        <p:spPr>
          <a:xfrm>
            <a:off x="1362711" y="1223009"/>
            <a:ext cx="9791244" cy="2677656"/>
          </a:xfrm>
          <a:prstGeom prst="rect">
            <a:avLst/>
          </a:prstGeom>
        </p:spPr>
        <p:txBody>
          <a:bodyPr wrap="square">
            <a:spAutoFit/>
          </a:bodyPr>
          <a:lstStyle/>
          <a:p>
            <a:r>
              <a:rPr lang="zh-CN" altLang="en-US" sz="2400" b="1" dirty="0" smtClean="0">
                <a:solidFill>
                  <a:srgbClr val="C00000"/>
                </a:solidFill>
                <a:latin typeface="微软雅黑" panose="020B0503020204020204" charset="-122"/>
                <a:ea typeface="微软雅黑" panose="020B0503020204020204" charset="-122"/>
              </a:rPr>
              <a:t>       为深入贯彻习近平总书记关于体育重要论述和关于东北、辽宁振兴发展的重要讲话和指示精神，全面落实国务院关于</a:t>
            </a:r>
            <a:r>
              <a:rPr lang="en-US" altLang="zh-CN" sz="2400" b="1" dirty="0" smtClean="0">
                <a:solidFill>
                  <a:srgbClr val="C00000"/>
                </a:solidFill>
                <a:latin typeface="微软雅黑" panose="020B0503020204020204" charset="-122"/>
                <a:ea typeface="微软雅黑" panose="020B0503020204020204" charset="-122"/>
              </a:rPr>
              <a:t>《</a:t>
            </a:r>
            <a:r>
              <a:rPr lang="zh-CN" altLang="en-US" sz="2400" b="1" dirty="0" smtClean="0">
                <a:solidFill>
                  <a:srgbClr val="C00000"/>
                </a:solidFill>
                <a:latin typeface="微软雅黑" panose="020B0503020204020204" charset="-122"/>
                <a:ea typeface="微软雅黑" panose="020B0503020204020204" charset="-122"/>
              </a:rPr>
              <a:t>体育强国建设纲要</a:t>
            </a:r>
            <a:r>
              <a:rPr lang="en-US" altLang="zh-CN" sz="2400" b="1" dirty="0" smtClean="0">
                <a:solidFill>
                  <a:srgbClr val="C00000"/>
                </a:solidFill>
                <a:latin typeface="微软雅黑" panose="020B0503020204020204" charset="-122"/>
                <a:ea typeface="微软雅黑" panose="020B0503020204020204" charset="-122"/>
              </a:rPr>
              <a:t>》</a:t>
            </a:r>
            <a:r>
              <a:rPr lang="zh-CN" altLang="en-US" sz="2400" b="1" dirty="0" smtClean="0">
                <a:solidFill>
                  <a:srgbClr val="C00000"/>
                </a:solidFill>
                <a:latin typeface="微软雅黑" panose="020B0503020204020204" charset="-122"/>
                <a:ea typeface="微软雅黑" panose="020B0503020204020204" charset="-122"/>
              </a:rPr>
              <a:t>战略部署，按照市第十四次党代会部署和</a:t>
            </a:r>
            <a:r>
              <a:rPr lang="en-US" altLang="zh-CN" sz="2400" b="1" dirty="0" smtClean="0">
                <a:solidFill>
                  <a:srgbClr val="C00000"/>
                </a:solidFill>
                <a:latin typeface="微软雅黑" panose="020B0503020204020204" charset="-122"/>
                <a:ea typeface="微软雅黑" panose="020B0503020204020204" charset="-122"/>
              </a:rPr>
              <a:t>《</a:t>
            </a:r>
            <a:r>
              <a:rPr lang="zh-CN" altLang="en-US" sz="2400" b="1" dirty="0" smtClean="0">
                <a:solidFill>
                  <a:srgbClr val="C00000"/>
                </a:solidFill>
                <a:latin typeface="微软雅黑" panose="020B0503020204020204" charset="-122"/>
                <a:ea typeface="微软雅黑" panose="020B0503020204020204" charset="-122"/>
              </a:rPr>
              <a:t>沈阳市国民经济和社会发展第十四个五年规划和二〇三五年远景目标纲要</a:t>
            </a:r>
            <a:r>
              <a:rPr lang="en-US" altLang="zh-CN" sz="2400" b="1" dirty="0" smtClean="0">
                <a:solidFill>
                  <a:srgbClr val="C00000"/>
                </a:solidFill>
                <a:latin typeface="微软雅黑" panose="020B0503020204020204" charset="-122"/>
                <a:ea typeface="微软雅黑" panose="020B0503020204020204" charset="-122"/>
              </a:rPr>
              <a:t>》</a:t>
            </a:r>
            <a:r>
              <a:rPr lang="zh-CN" altLang="en-US" sz="2400" b="1" dirty="0" smtClean="0">
                <a:solidFill>
                  <a:srgbClr val="C00000"/>
                </a:solidFill>
                <a:latin typeface="微软雅黑" panose="020B0503020204020204" charset="-122"/>
                <a:ea typeface="微软雅黑" panose="020B0503020204020204" charset="-122"/>
              </a:rPr>
              <a:t>及国家体育总局</a:t>
            </a:r>
            <a:r>
              <a:rPr lang="en-US" altLang="zh-CN" sz="2400" b="1" dirty="0" smtClean="0">
                <a:solidFill>
                  <a:srgbClr val="C00000"/>
                </a:solidFill>
                <a:latin typeface="微软雅黑" panose="020B0503020204020204" charset="-122"/>
                <a:ea typeface="微软雅黑" panose="020B0503020204020204" charset="-122"/>
              </a:rPr>
              <a:t>《“</a:t>
            </a:r>
            <a:r>
              <a:rPr lang="zh-CN" altLang="en-US" sz="2400" b="1" dirty="0" smtClean="0">
                <a:solidFill>
                  <a:srgbClr val="C00000"/>
                </a:solidFill>
                <a:latin typeface="微软雅黑" panose="020B0503020204020204" charset="-122"/>
                <a:ea typeface="微软雅黑" panose="020B0503020204020204" charset="-122"/>
              </a:rPr>
              <a:t>十四五”体育发展规划</a:t>
            </a:r>
            <a:r>
              <a:rPr lang="en-US" altLang="zh-CN" sz="2400" b="1" dirty="0" smtClean="0">
                <a:solidFill>
                  <a:srgbClr val="C00000"/>
                </a:solidFill>
                <a:latin typeface="微软雅黑" panose="020B0503020204020204" charset="-122"/>
                <a:ea typeface="微软雅黑" panose="020B0503020204020204" charset="-122"/>
              </a:rPr>
              <a:t>》</a:t>
            </a:r>
            <a:r>
              <a:rPr lang="zh-CN" altLang="en-US" sz="2400" b="1" dirty="0" smtClean="0">
                <a:solidFill>
                  <a:srgbClr val="C00000"/>
                </a:solidFill>
                <a:latin typeface="微软雅黑" panose="020B0503020204020204" charset="-122"/>
                <a:ea typeface="微软雅黑" panose="020B0503020204020204" charset="-122"/>
              </a:rPr>
              <a:t>和</a:t>
            </a:r>
            <a:r>
              <a:rPr lang="en-US" altLang="zh-CN" sz="2400" b="1" dirty="0" smtClean="0">
                <a:solidFill>
                  <a:srgbClr val="C00000"/>
                </a:solidFill>
                <a:latin typeface="微软雅黑" panose="020B0503020204020204" charset="-122"/>
                <a:ea typeface="微软雅黑" panose="020B0503020204020204" charset="-122"/>
              </a:rPr>
              <a:t>《</a:t>
            </a:r>
            <a:r>
              <a:rPr lang="zh-CN" altLang="en-US" sz="2400" b="1" dirty="0" smtClean="0">
                <a:solidFill>
                  <a:srgbClr val="C00000"/>
                </a:solidFill>
                <a:latin typeface="微软雅黑" panose="020B0503020204020204" charset="-122"/>
                <a:ea typeface="微软雅黑" panose="020B0503020204020204" charset="-122"/>
              </a:rPr>
              <a:t>辽宁省“十四五”体育事业发展规划</a:t>
            </a:r>
            <a:r>
              <a:rPr lang="en-US" altLang="zh-CN" sz="2400" b="1" dirty="0" smtClean="0">
                <a:solidFill>
                  <a:srgbClr val="C00000"/>
                </a:solidFill>
                <a:latin typeface="微软雅黑" panose="020B0503020204020204" charset="-122"/>
                <a:ea typeface="微软雅黑" panose="020B0503020204020204" charset="-122"/>
              </a:rPr>
              <a:t>》《</a:t>
            </a:r>
            <a:r>
              <a:rPr lang="zh-CN" altLang="en-US" sz="2400" b="1" dirty="0" smtClean="0">
                <a:solidFill>
                  <a:srgbClr val="C00000"/>
                </a:solidFill>
                <a:latin typeface="微软雅黑" panose="020B0503020204020204" charset="-122"/>
                <a:ea typeface="微软雅黑" panose="020B0503020204020204" charset="-122"/>
              </a:rPr>
              <a:t>沈阳建设体育强市五年实施方案</a:t>
            </a:r>
            <a:r>
              <a:rPr lang="en-US" altLang="zh-CN" sz="2400" b="1" dirty="0" smtClean="0">
                <a:solidFill>
                  <a:srgbClr val="C00000"/>
                </a:solidFill>
                <a:latin typeface="微软雅黑" panose="020B0503020204020204" charset="-122"/>
                <a:ea typeface="微软雅黑" panose="020B0503020204020204" charset="-122"/>
              </a:rPr>
              <a:t>》</a:t>
            </a:r>
            <a:r>
              <a:rPr lang="zh-CN" altLang="en-US" sz="2400" b="1" dirty="0" smtClean="0">
                <a:solidFill>
                  <a:srgbClr val="C00000"/>
                </a:solidFill>
                <a:latin typeface="微软雅黑" panose="020B0503020204020204" charset="-122"/>
                <a:ea typeface="微软雅黑" panose="020B0503020204020204" charset="-122"/>
              </a:rPr>
              <a:t>要求，结合我市体育工作实际，制定了本规划。</a:t>
            </a:r>
            <a:endParaRPr lang="zh-CN" altLang="en-US" sz="2400" b="1" dirty="0" smtClean="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476307"/>
          </a:xfrm>
          <a:prstGeom prst="rect">
            <a:avLst/>
          </a:prstGeom>
        </p:spPr>
      </p:pic>
      <p:sp>
        <p:nvSpPr>
          <p:cNvPr id="33" name="矩形 32"/>
          <p:cNvSpPr/>
          <p:nvPr/>
        </p:nvSpPr>
        <p:spPr>
          <a:xfrm>
            <a:off x="0" y="-33655"/>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timg (6)副本"/>
          <p:cNvPicPr>
            <a:picLocks noChangeAspect="1"/>
          </p:cNvPicPr>
          <p:nvPr/>
        </p:nvPicPr>
        <p:blipFill>
          <a:blip r:embed="rId2">
            <a:lum bright="70000" contrast="-70000"/>
          </a:blip>
          <a:stretch>
            <a:fillRect/>
          </a:stretch>
        </p:blipFill>
        <p:spPr>
          <a:xfrm>
            <a:off x="8077835" y="2748915"/>
            <a:ext cx="4204335" cy="3716020"/>
          </a:xfrm>
          <a:prstGeom prst="rect">
            <a:avLst/>
          </a:prstGeom>
        </p:spPr>
      </p:pic>
      <p:pic>
        <p:nvPicPr>
          <p:cNvPr id="6" name="图片 5" descr="timg (12)副本"/>
          <p:cNvPicPr>
            <a:picLocks noChangeAspect="1"/>
          </p:cNvPicPr>
          <p:nvPr/>
        </p:nvPicPr>
        <p:blipFill>
          <a:blip r:embed="rId3">
            <a:lum bright="70000" contrast="-70000"/>
          </a:blip>
          <a:stretch>
            <a:fillRect/>
          </a:stretch>
        </p:blipFill>
        <p:spPr>
          <a:xfrm>
            <a:off x="-617855" y="1052830"/>
            <a:ext cx="5069840" cy="5273040"/>
          </a:xfrm>
          <a:prstGeom prst="rect">
            <a:avLst/>
          </a:prstGeom>
        </p:spPr>
      </p:pic>
      <p:pic>
        <p:nvPicPr>
          <p:cNvPr id="29" name="图片 28" descr="246de5d3ff26528e22228fd3489e033c"/>
          <p:cNvPicPr>
            <a:picLocks noChangeAspect="1"/>
          </p:cNvPicPr>
          <p:nvPr/>
        </p:nvPicPr>
        <p:blipFill>
          <a:blip r:embed="rId4" cstate="print"/>
          <a:stretch>
            <a:fillRect/>
          </a:stretch>
        </p:blipFill>
        <p:spPr>
          <a:xfrm>
            <a:off x="0" y="5290820"/>
            <a:ext cx="12201525" cy="1600835"/>
          </a:xfrm>
          <a:prstGeom prst="rect">
            <a:avLst/>
          </a:prstGeom>
        </p:spPr>
      </p:pic>
      <p:sp>
        <p:nvSpPr>
          <p:cNvPr id="38" name="矩形 37"/>
          <p:cNvSpPr/>
          <p:nvPr/>
        </p:nvSpPr>
        <p:spPr>
          <a:xfrm>
            <a:off x="619767" y="303102"/>
            <a:ext cx="3057247" cy="523220"/>
          </a:xfrm>
          <a:prstGeom prst="rect">
            <a:avLst/>
          </a:prstGeom>
        </p:spPr>
        <p:txBody>
          <a:bodyPr wrap="none">
            <a:spAutoFit/>
          </a:bodyPr>
          <a:lstStyle/>
          <a:p>
            <a:pPr algn="l"/>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二、规划主要内容</a:t>
            </a:r>
            <a:endPar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sp>
        <p:nvSpPr>
          <p:cNvPr id="2" name="矩形 1"/>
          <p:cNvSpPr/>
          <p:nvPr/>
        </p:nvSpPr>
        <p:spPr>
          <a:xfrm>
            <a:off x="1362709" y="1052830"/>
            <a:ext cx="4184075" cy="338554"/>
          </a:xfrm>
          <a:prstGeom prst="rect">
            <a:avLst/>
          </a:prstGeom>
        </p:spPr>
        <p:txBody>
          <a:bodyPr wrap="square">
            <a:spAutoFit/>
          </a:bodyPr>
          <a:lstStyle/>
          <a:p>
            <a:r>
              <a:rPr sz="1600" b="1" dirty="0" smtClean="0">
                <a:solidFill>
                  <a:srgbClr val="C00000"/>
                </a:solidFill>
                <a:latin typeface="微软雅黑" panose="020B0503020204020204" charset="-122"/>
                <a:ea typeface="微软雅黑" panose="020B0503020204020204" charset="-122"/>
              </a:rPr>
              <a:t>第一部分</a:t>
            </a:r>
            <a:r>
              <a:rPr lang="en-US" sz="1600" b="1" dirty="0" smtClean="0">
                <a:solidFill>
                  <a:srgbClr val="C00000"/>
                </a:solidFill>
                <a:latin typeface="微软雅黑" panose="020B0503020204020204" charset="-122"/>
                <a:ea typeface="微软雅黑" panose="020B0503020204020204" charset="-122"/>
              </a:rPr>
              <a:t>  </a:t>
            </a:r>
            <a:r>
              <a:rPr lang="zh-CN" altLang="en-US" sz="1600" b="1" dirty="0" smtClean="0">
                <a:solidFill>
                  <a:srgbClr val="C00000"/>
                </a:solidFill>
                <a:latin typeface="微软雅黑" panose="020B0503020204020204" charset="-122"/>
                <a:ea typeface="微软雅黑" panose="020B0503020204020204" charset="-122"/>
              </a:rPr>
              <a:t>开启迈向体育强市建设新征程</a:t>
            </a:r>
            <a:endParaRPr sz="1600" b="1" dirty="0" smtClean="0">
              <a:solidFill>
                <a:srgbClr val="C00000"/>
              </a:solidFill>
              <a:latin typeface="微软雅黑" panose="020B0503020204020204" charset="-122"/>
              <a:ea typeface="微软雅黑" panose="020B0503020204020204" charset="-122"/>
            </a:endParaRPr>
          </a:p>
        </p:txBody>
      </p:sp>
      <p:sp>
        <p:nvSpPr>
          <p:cNvPr id="3" name="文本框 2"/>
          <p:cNvSpPr txBox="1"/>
          <p:nvPr/>
        </p:nvSpPr>
        <p:spPr>
          <a:xfrm>
            <a:off x="2084705" y="2670175"/>
            <a:ext cx="1657350" cy="1322070"/>
          </a:xfrm>
          <a:prstGeom prst="rect">
            <a:avLst/>
          </a:prstGeom>
          <a:noFill/>
        </p:spPr>
        <p:txBody>
          <a:bodyPr wrap="square" rtlCol="0">
            <a:spAutoFit/>
          </a:bodyPr>
          <a:lstStyle/>
          <a:p>
            <a:r>
              <a:rPr lang="zh-CN" altLang="zh-CN" sz="4000">
                <a:solidFill>
                  <a:schemeClr val="bg1"/>
                </a:solidFill>
                <a:latin typeface="方正小标宋简体" panose="03000509000000000000" charset="-122"/>
                <a:ea typeface="方正小标宋简体" panose="03000509000000000000" charset="-122"/>
              </a:rPr>
              <a:t>指</a:t>
            </a:r>
            <a:r>
              <a:rPr lang="en-US" altLang="zh-CN" sz="4000">
                <a:solidFill>
                  <a:schemeClr val="bg1"/>
                </a:solidFill>
                <a:latin typeface="方正小标宋简体" panose="03000509000000000000" charset="-122"/>
                <a:ea typeface="方正小标宋简体" panose="03000509000000000000" charset="-122"/>
              </a:rPr>
              <a:t> </a:t>
            </a:r>
            <a:r>
              <a:rPr lang="zh-CN" altLang="zh-CN" sz="4000">
                <a:solidFill>
                  <a:schemeClr val="bg1"/>
                </a:solidFill>
                <a:latin typeface="方正小标宋简体" panose="03000509000000000000" charset="-122"/>
                <a:ea typeface="方正小标宋简体" panose="03000509000000000000" charset="-122"/>
              </a:rPr>
              <a:t>导思</a:t>
            </a:r>
            <a:r>
              <a:rPr lang="en-US" altLang="zh-CN" sz="4000">
                <a:solidFill>
                  <a:schemeClr val="bg1"/>
                </a:solidFill>
                <a:latin typeface="方正小标宋简体" panose="03000509000000000000" charset="-122"/>
                <a:ea typeface="方正小标宋简体" panose="03000509000000000000" charset="-122"/>
              </a:rPr>
              <a:t> </a:t>
            </a:r>
            <a:r>
              <a:rPr lang="zh-CN" altLang="zh-CN" sz="4000">
                <a:solidFill>
                  <a:schemeClr val="bg1"/>
                </a:solidFill>
                <a:latin typeface="方正小标宋简体" panose="03000509000000000000" charset="-122"/>
                <a:ea typeface="方正小标宋简体" panose="03000509000000000000" charset="-122"/>
              </a:rPr>
              <a:t>想</a:t>
            </a:r>
            <a:endParaRPr lang="zh-CN" altLang="zh-CN" sz="4000">
              <a:solidFill>
                <a:schemeClr val="bg1"/>
              </a:solidFill>
              <a:latin typeface="方正小标宋简体" panose="03000509000000000000" charset="-122"/>
              <a:ea typeface="方正小标宋简体" panose="03000509000000000000" charset="-122"/>
            </a:endParaRPr>
          </a:p>
        </p:txBody>
      </p:sp>
      <p:grpSp>
        <p:nvGrpSpPr>
          <p:cNvPr id="4" name="组合 71"/>
          <p:cNvGrpSpPr/>
          <p:nvPr/>
        </p:nvGrpSpPr>
        <p:grpSpPr>
          <a:xfrm>
            <a:off x="1133631" y="1981859"/>
            <a:ext cx="3693160" cy="2974340"/>
            <a:chOff x="2006" y="3959"/>
            <a:chExt cx="5816" cy="4684"/>
          </a:xfrm>
        </p:grpSpPr>
        <p:grpSp>
          <p:nvGrpSpPr>
            <p:cNvPr id="7" name="组合 8"/>
            <p:cNvGrpSpPr/>
            <p:nvPr/>
          </p:nvGrpSpPr>
          <p:grpSpPr>
            <a:xfrm>
              <a:off x="2006" y="3959"/>
              <a:ext cx="5817" cy="4685"/>
              <a:chOff x="4770708" y="2136993"/>
              <a:chExt cx="4613117" cy="3864461"/>
            </a:xfrm>
          </p:grpSpPr>
          <p:cxnSp>
            <p:nvCxnSpPr>
              <p:cNvPr id="10" name="Straight Connector 7"/>
              <p:cNvCxnSpPr/>
              <p:nvPr/>
            </p:nvCxnSpPr>
            <p:spPr>
              <a:xfrm>
                <a:off x="8967247" y="2826407"/>
                <a:ext cx="416578" cy="0"/>
              </a:xfrm>
              <a:prstGeom prst="line">
                <a:avLst/>
              </a:prstGeom>
              <a:ln>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1" name="Freeform 75"/>
              <p:cNvSpPr/>
              <p:nvPr/>
            </p:nvSpPr>
            <p:spPr bwMode="auto">
              <a:xfrm rot="12720000">
                <a:off x="6918036" y="2136993"/>
                <a:ext cx="587774" cy="442999"/>
              </a:xfrm>
              <a:custGeom>
                <a:avLst/>
                <a:gdLst>
                  <a:gd name="T0" fmla="*/ 164 w 164"/>
                  <a:gd name="T1" fmla="*/ 0 h 124"/>
                  <a:gd name="T2" fmla="*/ 164 w 164"/>
                  <a:gd name="T3" fmla="*/ 95 h 124"/>
                  <a:gd name="T4" fmla="*/ 135 w 164"/>
                  <a:gd name="T5" fmla="*/ 124 h 124"/>
                  <a:gd name="T6" fmla="*/ 28 w 164"/>
                  <a:gd name="T7" fmla="*/ 124 h 124"/>
                  <a:gd name="T8" fmla="*/ 0 w 164"/>
                  <a:gd name="T9" fmla="*/ 95 h 124"/>
                  <a:gd name="T10" fmla="*/ 0 w 164"/>
                  <a:gd name="T11" fmla="*/ 0 h 124"/>
                  <a:gd name="T12" fmla="*/ 164 w 164"/>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164" h="124">
                    <a:moveTo>
                      <a:pt x="164" y="0"/>
                    </a:moveTo>
                    <a:cubicBezTo>
                      <a:pt x="164" y="95"/>
                      <a:pt x="164" y="95"/>
                      <a:pt x="164" y="95"/>
                    </a:cubicBezTo>
                    <a:cubicBezTo>
                      <a:pt x="164" y="111"/>
                      <a:pt x="151" y="124"/>
                      <a:pt x="135" y="124"/>
                    </a:cubicBezTo>
                    <a:cubicBezTo>
                      <a:pt x="28" y="124"/>
                      <a:pt x="28" y="124"/>
                      <a:pt x="28" y="124"/>
                    </a:cubicBezTo>
                    <a:cubicBezTo>
                      <a:pt x="12" y="124"/>
                      <a:pt x="0" y="111"/>
                      <a:pt x="0" y="95"/>
                    </a:cubicBezTo>
                    <a:cubicBezTo>
                      <a:pt x="0" y="0"/>
                      <a:pt x="0" y="0"/>
                      <a:pt x="0" y="0"/>
                    </a:cubicBezTo>
                    <a:lnTo>
                      <a:pt x="164" y="0"/>
                    </a:lnTo>
                    <a:close/>
                  </a:path>
                </a:pathLst>
              </a:custGeom>
              <a:solidFill>
                <a:schemeClr val="bg1">
                  <a:lumMod val="95000"/>
                </a:schemeClr>
              </a:solidFill>
              <a:ln>
                <a:noFill/>
              </a:ln>
            </p:spPr>
            <p:txBody>
              <a:bodyPr vert="horz" wrap="square" lIns="91433" tIns="45716" rIns="91433" bIns="45716" numCol="1" anchor="t" anchorCtr="0" compatLnSpc="1"/>
              <a:lstStyle/>
              <a:p>
                <a:endParaRPr lang="en-US" sz="1705">
                  <a:cs typeface="+mn-ea"/>
                  <a:sym typeface="+mn-lt"/>
                </a:endParaRPr>
              </a:p>
            </p:txBody>
          </p:sp>
          <p:grpSp>
            <p:nvGrpSpPr>
              <p:cNvPr id="9" name="Group 4"/>
              <p:cNvGrpSpPr/>
              <p:nvPr/>
            </p:nvGrpSpPr>
            <p:grpSpPr>
              <a:xfrm>
                <a:off x="6739432" y="2457109"/>
                <a:ext cx="2081748" cy="750401"/>
                <a:chOff x="6389976" y="2329831"/>
                <a:chExt cx="1973805" cy="711530"/>
              </a:xfrm>
            </p:grpSpPr>
            <p:sp>
              <p:nvSpPr>
                <p:cNvPr id="8" name="Oval 75"/>
                <p:cNvSpPr/>
                <p:nvPr/>
              </p:nvSpPr>
              <p:spPr>
                <a:xfrm flipV="1">
                  <a:off x="7652251" y="2329831"/>
                  <a:ext cx="711530" cy="7115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61" name="Rectangle 74"/>
                <p:cNvSpPr/>
                <p:nvPr/>
              </p:nvSpPr>
              <p:spPr>
                <a:xfrm flipV="1">
                  <a:off x="6389976" y="2393046"/>
                  <a:ext cx="1429028" cy="5739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62" name="Oval 76"/>
                <p:cNvSpPr/>
                <p:nvPr/>
              </p:nvSpPr>
              <p:spPr>
                <a:xfrm rot="10800000" flipV="1">
                  <a:off x="7721062" y="2398642"/>
                  <a:ext cx="573908" cy="573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cs typeface="+mn-ea"/>
                    <a:sym typeface="+mn-lt"/>
                  </a:endParaRPr>
                </a:p>
              </p:txBody>
            </p:sp>
          </p:grpSp>
          <p:grpSp>
            <p:nvGrpSpPr>
              <p:cNvPr id="12" name="Group 8"/>
              <p:cNvGrpSpPr/>
              <p:nvPr/>
            </p:nvGrpSpPr>
            <p:grpSpPr>
              <a:xfrm>
                <a:off x="5196617" y="4877171"/>
                <a:ext cx="2081748" cy="750401"/>
                <a:chOff x="4927160" y="4624535"/>
                <a:chExt cx="1973805" cy="711530"/>
              </a:xfrm>
            </p:grpSpPr>
            <p:sp>
              <p:nvSpPr>
                <p:cNvPr id="57" name="Rectangle 62"/>
                <p:cNvSpPr/>
                <p:nvPr/>
              </p:nvSpPr>
              <p:spPr>
                <a:xfrm flipV="1">
                  <a:off x="4927160" y="4687750"/>
                  <a:ext cx="1429028" cy="5739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58" name="Oval 63"/>
                <p:cNvSpPr/>
                <p:nvPr/>
              </p:nvSpPr>
              <p:spPr>
                <a:xfrm flipV="1">
                  <a:off x="6189435" y="4624535"/>
                  <a:ext cx="711530" cy="7115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59" name="Oval 64"/>
                <p:cNvSpPr/>
                <p:nvPr/>
              </p:nvSpPr>
              <p:spPr>
                <a:xfrm flipV="1">
                  <a:off x="6258246" y="4693346"/>
                  <a:ext cx="573908" cy="573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grpSp>
          <p:grpSp>
            <p:nvGrpSpPr>
              <p:cNvPr id="13" name="Group 65"/>
              <p:cNvGrpSpPr/>
              <p:nvPr/>
            </p:nvGrpSpPr>
            <p:grpSpPr>
              <a:xfrm>
                <a:off x="5965829" y="3666615"/>
                <a:ext cx="2081748" cy="750401"/>
                <a:chOff x="5656487" y="3476685"/>
                <a:chExt cx="1973805" cy="711530"/>
              </a:xfrm>
            </p:grpSpPr>
            <p:sp>
              <p:nvSpPr>
                <p:cNvPr id="54" name="Rectangle 70"/>
                <p:cNvSpPr/>
                <p:nvPr/>
              </p:nvSpPr>
              <p:spPr>
                <a:xfrm flipV="1">
                  <a:off x="5656487" y="3539900"/>
                  <a:ext cx="1429028" cy="5739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55" name="Oval 71"/>
                <p:cNvSpPr/>
                <p:nvPr/>
              </p:nvSpPr>
              <p:spPr>
                <a:xfrm flipV="1">
                  <a:off x="6918762" y="3476685"/>
                  <a:ext cx="711530" cy="7115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sp>
              <p:nvSpPr>
                <p:cNvPr id="56" name="Oval 72"/>
                <p:cNvSpPr/>
                <p:nvPr/>
              </p:nvSpPr>
              <p:spPr>
                <a:xfrm flipV="1">
                  <a:off x="6987573" y="3545496"/>
                  <a:ext cx="573908" cy="573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cs typeface="+mn-ea"/>
                    <a:sym typeface="+mn-lt"/>
                  </a:endParaRPr>
                </a:p>
              </p:txBody>
            </p:sp>
          </p:grpSp>
          <p:sp>
            <p:nvSpPr>
              <p:cNvPr id="52" name="Freeform 944"/>
              <p:cNvSpPr/>
              <p:nvPr/>
            </p:nvSpPr>
            <p:spPr bwMode="auto">
              <a:xfrm rot="1949953">
                <a:off x="4770708" y="5320586"/>
                <a:ext cx="668342" cy="680868"/>
              </a:xfrm>
              <a:custGeom>
                <a:avLst/>
                <a:gdLst>
                  <a:gd name="T0" fmla="*/ 4 w 325"/>
                  <a:gd name="T1" fmla="*/ 45 h 332"/>
                  <a:gd name="T2" fmla="*/ 162 w 325"/>
                  <a:gd name="T3" fmla="*/ 332 h 332"/>
                  <a:gd name="T4" fmla="*/ 317 w 325"/>
                  <a:gd name="T5" fmla="*/ 50 h 332"/>
                  <a:gd name="T6" fmla="*/ 321 w 325"/>
                  <a:gd name="T7" fmla="*/ 2 h 332"/>
                  <a:gd name="T8" fmla="*/ 320 w 325"/>
                  <a:gd name="T9" fmla="*/ 0 h 332"/>
                  <a:gd name="T10" fmla="*/ 1 w 325"/>
                  <a:gd name="T11" fmla="*/ 0 h 332"/>
                  <a:gd name="T12" fmla="*/ 4 w 325"/>
                  <a:gd name="T13" fmla="*/ 45 h 332"/>
                </a:gdLst>
                <a:ahLst/>
                <a:cxnLst>
                  <a:cxn ang="0">
                    <a:pos x="T0" y="T1"/>
                  </a:cxn>
                  <a:cxn ang="0">
                    <a:pos x="T2" y="T3"/>
                  </a:cxn>
                  <a:cxn ang="0">
                    <a:pos x="T4" y="T5"/>
                  </a:cxn>
                  <a:cxn ang="0">
                    <a:pos x="T6" y="T7"/>
                  </a:cxn>
                  <a:cxn ang="0">
                    <a:pos x="T8" y="T9"/>
                  </a:cxn>
                  <a:cxn ang="0">
                    <a:pos x="T10" y="T11"/>
                  </a:cxn>
                  <a:cxn ang="0">
                    <a:pos x="T12" y="T13"/>
                  </a:cxn>
                </a:cxnLst>
                <a:rect l="0" t="0" r="r" b="b"/>
                <a:pathLst>
                  <a:path w="325" h="332">
                    <a:moveTo>
                      <a:pt x="4" y="45"/>
                    </a:moveTo>
                    <a:cubicBezTo>
                      <a:pt x="9" y="54"/>
                      <a:pt x="162" y="332"/>
                      <a:pt x="162" y="332"/>
                    </a:cubicBezTo>
                    <a:cubicBezTo>
                      <a:pt x="317" y="50"/>
                      <a:pt x="317" y="50"/>
                      <a:pt x="317" y="50"/>
                    </a:cubicBezTo>
                    <a:cubicBezTo>
                      <a:pt x="317" y="50"/>
                      <a:pt x="325" y="37"/>
                      <a:pt x="321" y="2"/>
                    </a:cubicBezTo>
                    <a:cubicBezTo>
                      <a:pt x="321" y="2"/>
                      <a:pt x="321" y="1"/>
                      <a:pt x="320" y="0"/>
                    </a:cubicBezTo>
                    <a:cubicBezTo>
                      <a:pt x="1" y="0"/>
                      <a:pt x="1" y="0"/>
                      <a:pt x="1" y="0"/>
                    </a:cubicBezTo>
                    <a:cubicBezTo>
                      <a:pt x="1" y="0"/>
                      <a:pt x="0" y="37"/>
                      <a:pt x="4" y="45"/>
                    </a:cubicBezTo>
                    <a:close/>
                  </a:path>
                </a:pathLst>
              </a:custGeom>
              <a:solidFill>
                <a:srgbClr val="FDEBCF"/>
              </a:solid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endParaRPr lang="en-US" sz="1705">
                  <a:cs typeface="+mn-ea"/>
                  <a:sym typeface="+mn-lt"/>
                </a:endParaRPr>
              </a:p>
            </p:txBody>
          </p:sp>
          <p:cxnSp>
            <p:nvCxnSpPr>
              <p:cNvPr id="19" name="Straight Connector 114"/>
              <p:cNvCxnSpPr/>
              <p:nvPr/>
            </p:nvCxnSpPr>
            <p:spPr>
              <a:xfrm>
                <a:off x="8193645" y="4036111"/>
                <a:ext cx="416578" cy="0"/>
              </a:xfrm>
              <a:prstGeom prst="line">
                <a:avLst/>
              </a:prstGeom>
              <a:ln>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19"/>
              <p:cNvCxnSpPr/>
              <p:nvPr/>
            </p:nvCxnSpPr>
            <p:spPr>
              <a:xfrm>
                <a:off x="7424433" y="5245281"/>
                <a:ext cx="416578" cy="0"/>
              </a:xfrm>
              <a:prstGeom prst="line">
                <a:avLst/>
              </a:prstGeom>
              <a:ln>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4" name="Group 11"/>
              <p:cNvGrpSpPr/>
              <p:nvPr/>
            </p:nvGrpSpPr>
            <p:grpSpPr>
              <a:xfrm>
                <a:off x="5183583" y="4593625"/>
                <a:ext cx="588573" cy="952179"/>
                <a:chOff x="4914796" y="4355686"/>
                <a:chExt cx="558053" cy="902858"/>
              </a:xfrm>
            </p:grpSpPr>
            <p:sp>
              <p:nvSpPr>
                <p:cNvPr id="48" name="Rectangle 839"/>
                <p:cNvSpPr>
                  <a:spLocks noChangeArrowheads="1"/>
                </p:cNvSpPr>
                <p:nvPr/>
              </p:nvSpPr>
              <p:spPr bwMode="auto">
                <a:xfrm rot="1949953">
                  <a:off x="4914796" y="4355686"/>
                  <a:ext cx="208450" cy="68014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699" tIns="43349" rIns="86699" bIns="43349" numCol="1" anchor="t" anchorCtr="0" compatLnSpc="1"/>
                <a:lstStyle/>
                <a:p>
                  <a:endParaRPr lang="en-US" sz="1705">
                    <a:cs typeface="+mn-ea"/>
                    <a:sym typeface="+mn-lt"/>
                  </a:endParaRPr>
                </a:p>
              </p:txBody>
            </p:sp>
            <p:sp>
              <p:nvSpPr>
                <p:cNvPr id="22" name="Rectangle 840"/>
                <p:cNvSpPr>
                  <a:spLocks noChangeArrowheads="1"/>
                </p:cNvSpPr>
                <p:nvPr/>
              </p:nvSpPr>
              <p:spPr bwMode="auto">
                <a:xfrm rot="1949953">
                  <a:off x="5090789" y="4467044"/>
                  <a:ext cx="206067" cy="680142"/>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699" tIns="43349" rIns="86699" bIns="43349" numCol="1" anchor="t" anchorCtr="0" compatLnSpc="1"/>
                <a:lstStyle/>
                <a:p>
                  <a:endParaRPr lang="en-US" sz="1705">
                    <a:cs typeface="+mn-ea"/>
                    <a:sym typeface="+mn-lt"/>
                  </a:endParaRPr>
                </a:p>
              </p:txBody>
            </p:sp>
            <p:sp>
              <p:nvSpPr>
                <p:cNvPr id="50" name="Rectangle 841"/>
                <p:cNvSpPr>
                  <a:spLocks noChangeArrowheads="1"/>
                </p:cNvSpPr>
                <p:nvPr/>
              </p:nvSpPr>
              <p:spPr bwMode="auto">
                <a:xfrm rot="1949953">
                  <a:off x="5264399" y="4578402"/>
                  <a:ext cx="208450" cy="68014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699" tIns="43349" rIns="86699" bIns="43349" numCol="1" anchor="t" anchorCtr="0" compatLnSpc="1"/>
                <a:lstStyle/>
                <a:p>
                  <a:endParaRPr lang="en-US" sz="1705">
                    <a:cs typeface="+mn-ea"/>
                    <a:sym typeface="+mn-lt"/>
                  </a:endParaRPr>
                </a:p>
              </p:txBody>
            </p:sp>
          </p:grpSp>
          <p:grpSp>
            <p:nvGrpSpPr>
              <p:cNvPr id="15" name="Group 12"/>
              <p:cNvGrpSpPr/>
              <p:nvPr/>
            </p:nvGrpSpPr>
            <p:grpSpPr>
              <a:xfrm>
                <a:off x="5568999" y="3988661"/>
                <a:ext cx="588573" cy="952178"/>
                <a:chOff x="5280227" y="3782056"/>
                <a:chExt cx="558053" cy="902857"/>
              </a:xfrm>
            </p:grpSpPr>
            <p:sp>
              <p:nvSpPr>
                <p:cNvPr id="44" name="Rectangle 842"/>
                <p:cNvSpPr>
                  <a:spLocks noChangeArrowheads="1"/>
                </p:cNvSpPr>
                <p:nvPr/>
              </p:nvSpPr>
              <p:spPr bwMode="auto">
                <a:xfrm rot="1949953">
                  <a:off x="5280227" y="3782056"/>
                  <a:ext cx="208450" cy="680142"/>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699" tIns="43349" rIns="86699" bIns="43349" numCol="1" anchor="t" anchorCtr="0" compatLnSpc="1"/>
                <a:lstStyle/>
                <a:p>
                  <a:endParaRPr lang="en-US" sz="1705">
                    <a:cs typeface="+mn-ea"/>
                    <a:sym typeface="+mn-lt"/>
                  </a:endParaRPr>
                </a:p>
              </p:txBody>
            </p:sp>
            <p:sp>
              <p:nvSpPr>
                <p:cNvPr id="45" name="Rectangle 843"/>
                <p:cNvSpPr>
                  <a:spLocks noChangeArrowheads="1"/>
                </p:cNvSpPr>
                <p:nvPr/>
              </p:nvSpPr>
              <p:spPr bwMode="auto">
                <a:xfrm rot="1949953">
                  <a:off x="5456221" y="3893414"/>
                  <a:ext cx="206067" cy="68014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699" tIns="43349" rIns="86699" bIns="43349" numCol="1" anchor="t" anchorCtr="0" compatLnSpc="1"/>
                <a:lstStyle/>
                <a:p>
                  <a:endParaRPr lang="en-US" sz="1705">
                    <a:cs typeface="+mn-ea"/>
                    <a:sym typeface="+mn-lt"/>
                  </a:endParaRPr>
                </a:p>
              </p:txBody>
            </p:sp>
            <p:sp>
              <p:nvSpPr>
                <p:cNvPr id="46" name="Rectangle 844"/>
                <p:cNvSpPr>
                  <a:spLocks noChangeArrowheads="1"/>
                </p:cNvSpPr>
                <p:nvPr/>
              </p:nvSpPr>
              <p:spPr bwMode="auto">
                <a:xfrm rot="1949953">
                  <a:off x="5629830" y="4004771"/>
                  <a:ext cx="208450" cy="680142"/>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699" tIns="43349" rIns="86699" bIns="43349" numCol="1" anchor="t" anchorCtr="0" compatLnSpc="1"/>
                <a:lstStyle/>
                <a:p>
                  <a:endParaRPr lang="en-US" sz="1705">
                    <a:cs typeface="+mn-ea"/>
                    <a:sym typeface="+mn-lt"/>
                  </a:endParaRPr>
                </a:p>
              </p:txBody>
            </p:sp>
            <p:sp>
              <p:nvSpPr>
                <p:cNvPr id="47" name="TextBox 98"/>
                <p:cNvSpPr txBox="1"/>
                <p:nvPr/>
              </p:nvSpPr>
              <p:spPr>
                <a:xfrm rot="18120000">
                  <a:off x="5471584" y="4141165"/>
                  <a:ext cx="175341" cy="184642"/>
                </a:xfrm>
                <a:prstGeom prst="rect">
                  <a:avLst/>
                </a:prstGeom>
                <a:noFill/>
              </p:spPr>
              <p:txBody>
                <a:bodyPr wrap="square" rtlCol="0" anchor="ctr">
                  <a:spAutoFit/>
                </a:bodyPr>
                <a:lstStyle/>
                <a:p>
                  <a:pPr algn="ctr"/>
                  <a:endParaRPr lang="en-US" sz="665" b="1" dirty="0">
                    <a:solidFill>
                      <a:schemeClr val="bg1"/>
                    </a:solidFill>
                    <a:cs typeface="+mn-ea"/>
                    <a:sym typeface="+mn-lt"/>
                  </a:endParaRPr>
                </a:p>
              </p:txBody>
            </p:sp>
          </p:grpSp>
          <p:grpSp>
            <p:nvGrpSpPr>
              <p:cNvPr id="16" name="Group 13"/>
              <p:cNvGrpSpPr/>
              <p:nvPr/>
            </p:nvGrpSpPr>
            <p:grpSpPr>
              <a:xfrm>
                <a:off x="5954753" y="3382535"/>
                <a:ext cx="588574" cy="953434"/>
                <a:chOff x="5645979" y="3207328"/>
                <a:chExt cx="558054" cy="904048"/>
              </a:xfrm>
            </p:grpSpPr>
            <p:sp>
              <p:nvSpPr>
                <p:cNvPr id="40" name="Rectangle 845"/>
                <p:cNvSpPr>
                  <a:spLocks noChangeArrowheads="1"/>
                </p:cNvSpPr>
                <p:nvPr/>
              </p:nvSpPr>
              <p:spPr bwMode="auto">
                <a:xfrm rot="1949953">
                  <a:off x="5645979" y="3207328"/>
                  <a:ext cx="208450" cy="68133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699" tIns="43349" rIns="86699" bIns="43349" numCol="1" anchor="t" anchorCtr="0" compatLnSpc="1"/>
                <a:lstStyle/>
                <a:p>
                  <a:endParaRPr lang="en-US" sz="1705">
                    <a:cs typeface="+mn-ea"/>
                    <a:sym typeface="+mn-lt"/>
                  </a:endParaRPr>
                </a:p>
              </p:txBody>
            </p:sp>
            <p:sp>
              <p:nvSpPr>
                <p:cNvPr id="41" name="Rectangle 846"/>
                <p:cNvSpPr>
                  <a:spLocks noChangeArrowheads="1"/>
                </p:cNvSpPr>
                <p:nvPr/>
              </p:nvSpPr>
              <p:spPr bwMode="auto">
                <a:xfrm rot="1949953">
                  <a:off x="5821973" y="3318685"/>
                  <a:ext cx="206067" cy="681333"/>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699" tIns="43349" rIns="86699" bIns="43349" numCol="1" anchor="t" anchorCtr="0" compatLnSpc="1"/>
                <a:lstStyle/>
                <a:p>
                  <a:endParaRPr lang="en-US" sz="1705">
                    <a:cs typeface="+mn-ea"/>
                    <a:sym typeface="+mn-lt"/>
                  </a:endParaRPr>
                </a:p>
              </p:txBody>
            </p:sp>
            <p:sp>
              <p:nvSpPr>
                <p:cNvPr id="42" name="Rectangle 847"/>
                <p:cNvSpPr>
                  <a:spLocks noChangeArrowheads="1"/>
                </p:cNvSpPr>
                <p:nvPr/>
              </p:nvSpPr>
              <p:spPr bwMode="auto">
                <a:xfrm rot="1949953">
                  <a:off x="5995583" y="3430043"/>
                  <a:ext cx="208450" cy="68133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699" tIns="43349" rIns="86699" bIns="43349" numCol="1" anchor="t" anchorCtr="0" compatLnSpc="1"/>
                <a:lstStyle/>
                <a:p>
                  <a:endParaRPr lang="en-US" sz="1705">
                    <a:cs typeface="+mn-ea"/>
                    <a:sym typeface="+mn-lt"/>
                  </a:endParaRPr>
                </a:p>
              </p:txBody>
            </p:sp>
          </p:grpSp>
          <p:grpSp>
            <p:nvGrpSpPr>
              <p:cNvPr id="17" name="Group 14"/>
              <p:cNvGrpSpPr/>
              <p:nvPr/>
            </p:nvGrpSpPr>
            <p:grpSpPr>
              <a:xfrm>
                <a:off x="6340172" y="2778826"/>
                <a:ext cx="588573" cy="950921"/>
                <a:chOff x="6011412" y="2634888"/>
                <a:chExt cx="558053" cy="901665"/>
              </a:xfrm>
            </p:grpSpPr>
            <p:sp>
              <p:nvSpPr>
                <p:cNvPr id="31" name="Rectangle 848"/>
                <p:cNvSpPr>
                  <a:spLocks noChangeArrowheads="1"/>
                </p:cNvSpPr>
                <p:nvPr/>
              </p:nvSpPr>
              <p:spPr bwMode="auto">
                <a:xfrm rot="1949953">
                  <a:off x="6011412" y="2634888"/>
                  <a:ext cx="208450" cy="678950"/>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699" tIns="43349" rIns="86699" bIns="43349" numCol="1" anchor="t" anchorCtr="0" compatLnSpc="1"/>
                <a:lstStyle/>
                <a:p>
                  <a:endParaRPr lang="en-US" sz="1705">
                    <a:cs typeface="+mn-ea"/>
                    <a:sym typeface="+mn-lt"/>
                  </a:endParaRPr>
                </a:p>
              </p:txBody>
            </p:sp>
            <p:sp>
              <p:nvSpPr>
                <p:cNvPr id="34" name="Rectangle 849"/>
                <p:cNvSpPr>
                  <a:spLocks noChangeArrowheads="1"/>
                </p:cNvSpPr>
                <p:nvPr/>
              </p:nvSpPr>
              <p:spPr bwMode="auto">
                <a:xfrm rot="1949953">
                  <a:off x="6187405" y="2746245"/>
                  <a:ext cx="206067" cy="6789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699" tIns="43349" rIns="86699" bIns="43349" numCol="1" anchor="t" anchorCtr="0" compatLnSpc="1"/>
                <a:lstStyle/>
                <a:p>
                  <a:endParaRPr lang="en-US" sz="1705">
                    <a:cs typeface="+mn-ea"/>
                    <a:sym typeface="+mn-lt"/>
                  </a:endParaRPr>
                </a:p>
              </p:txBody>
            </p:sp>
            <p:sp>
              <p:nvSpPr>
                <p:cNvPr id="26" name="Rectangle 850"/>
                <p:cNvSpPr>
                  <a:spLocks noChangeArrowheads="1"/>
                </p:cNvSpPr>
                <p:nvPr/>
              </p:nvSpPr>
              <p:spPr bwMode="auto">
                <a:xfrm rot="1949953">
                  <a:off x="6361015" y="2857603"/>
                  <a:ext cx="208450" cy="678950"/>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699" tIns="43349" rIns="86699" bIns="43349" numCol="1" anchor="t" anchorCtr="0" compatLnSpc="1"/>
                <a:lstStyle/>
                <a:p>
                  <a:endParaRPr lang="en-US" sz="1705">
                    <a:cs typeface="+mn-ea"/>
                    <a:sym typeface="+mn-lt"/>
                  </a:endParaRPr>
                </a:p>
              </p:txBody>
            </p:sp>
            <p:sp>
              <p:nvSpPr>
                <p:cNvPr id="39" name="TextBox 100"/>
                <p:cNvSpPr txBox="1"/>
                <p:nvPr/>
              </p:nvSpPr>
              <p:spPr>
                <a:xfrm rot="18120000">
                  <a:off x="6202768" y="2993401"/>
                  <a:ext cx="175341" cy="184642"/>
                </a:xfrm>
                <a:prstGeom prst="rect">
                  <a:avLst/>
                </a:prstGeom>
                <a:noFill/>
              </p:spPr>
              <p:txBody>
                <a:bodyPr wrap="square" rtlCol="0" anchor="ctr">
                  <a:spAutoFit/>
                </a:bodyPr>
                <a:lstStyle/>
                <a:p>
                  <a:pPr algn="ctr"/>
                  <a:endParaRPr lang="en-US" sz="665" b="1" dirty="0">
                    <a:solidFill>
                      <a:schemeClr val="bg1"/>
                    </a:solidFill>
                    <a:cs typeface="+mn-ea"/>
                    <a:sym typeface="+mn-lt"/>
                  </a:endParaRPr>
                </a:p>
              </p:txBody>
            </p:sp>
          </p:grpSp>
          <p:grpSp>
            <p:nvGrpSpPr>
              <p:cNvPr id="18" name="Group 61"/>
              <p:cNvGrpSpPr/>
              <p:nvPr/>
            </p:nvGrpSpPr>
            <p:grpSpPr>
              <a:xfrm>
                <a:off x="6725250" y="2173761"/>
                <a:ext cx="588574" cy="952178"/>
                <a:chOff x="6376523" y="2061164"/>
                <a:chExt cx="558054" cy="902857"/>
              </a:xfrm>
            </p:grpSpPr>
            <p:sp>
              <p:nvSpPr>
                <p:cNvPr id="28" name="Rectangle 851"/>
                <p:cNvSpPr>
                  <a:spLocks noChangeArrowheads="1"/>
                </p:cNvSpPr>
                <p:nvPr/>
              </p:nvSpPr>
              <p:spPr bwMode="auto">
                <a:xfrm rot="1949953">
                  <a:off x="6376523" y="2061164"/>
                  <a:ext cx="208450" cy="68014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699" tIns="43349" rIns="86699" bIns="43349" numCol="1" anchor="t" anchorCtr="0" compatLnSpc="1"/>
                <a:lstStyle/>
                <a:p>
                  <a:endParaRPr lang="en-US" sz="1705">
                    <a:cs typeface="+mn-ea"/>
                    <a:sym typeface="+mn-lt"/>
                  </a:endParaRPr>
                </a:p>
              </p:txBody>
            </p:sp>
            <p:sp>
              <p:nvSpPr>
                <p:cNvPr id="30" name="Rectangle 852"/>
                <p:cNvSpPr>
                  <a:spLocks noChangeArrowheads="1"/>
                </p:cNvSpPr>
                <p:nvPr/>
              </p:nvSpPr>
              <p:spPr bwMode="auto">
                <a:xfrm rot="1949953">
                  <a:off x="6552516" y="2172522"/>
                  <a:ext cx="206067" cy="68014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699" tIns="43349" rIns="86699" bIns="43349" numCol="1" anchor="t" anchorCtr="0" compatLnSpc="1"/>
                <a:lstStyle/>
                <a:p>
                  <a:endParaRPr lang="en-US" sz="1705">
                    <a:cs typeface="+mn-ea"/>
                    <a:sym typeface="+mn-lt"/>
                  </a:endParaRPr>
                </a:p>
              </p:txBody>
            </p:sp>
            <p:sp>
              <p:nvSpPr>
                <p:cNvPr id="36" name="Rectangle 853"/>
                <p:cNvSpPr>
                  <a:spLocks noChangeArrowheads="1"/>
                </p:cNvSpPr>
                <p:nvPr/>
              </p:nvSpPr>
              <p:spPr bwMode="auto">
                <a:xfrm rot="1949953">
                  <a:off x="6726127" y="2283879"/>
                  <a:ext cx="208450" cy="68014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699" tIns="43349" rIns="86699" bIns="43349" numCol="1" anchor="t" anchorCtr="0" compatLnSpc="1"/>
                <a:lstStyle/>
                <a:p>
                  <a:endParaRPr lang="en-US" sz="1705">
                    <a:cs typeface="+mn-ea"/>
                    <a:sym typeface="+mn-lt"/>
                  </a:endParaRPr>
                </a:p>
              </p:txBody>
            </p:sp>
          </p:grpSp>
        </p:grpSp>
        <p:sp>
          <p:nvSpPr>
            <p:cNvPr id="69" name="文本框 68"/>
            <p:cNvSpPr txBox="1"/>
            <p:nvPr/>
          </p:nvSpPr>
          <p:spPr>
            <a:xfrm>
              <a:off x="6147" y="4523"/>
              <a:ext cx="1050" cy="580"/>
            </a:xfrm>
            <a:prstGeom prst="rect">
              <a:avLst/>
            </a:prstGeom>
            <a:noFill/>
          </p:spPr>
          <p:txBody>
            <a:bodyPr wrap="square" rtlCol="0">
              <a:spAutoFit/>
            </a:bodyPr>
            <a:lstStyle/>
            <a:p>
              <a:endParaRPr lang="en-US" altLang="zh-CN" dirty="0">
                <a:latin typeface="方正小标宋简体" panose="03000509000000000000" charset="-122"/>
                <a:ea typeface="方正小标宋简体" panose="03000509000000000000" charset="-122"/>
              </a:endParaRPr>
            </a:p>
          </p:txBody>
        </p:sp>
        <p:sp>
          <p:nvSpPr>
            <p:cNvPr id="70" name="文本框 69"/>
            <p:cNvSpPr txBox="1"/>
            <p:nvPr/>
          </p:nvSpPr>
          <p:spPr>
            <a:xfrm>
              <a:off x="5168" y="5970"/>
              <a:ext cx="1050" cy="580"/>
            </a:xfrm>
            <a:prstGeom prst="rect">
              <a:avLst/>
            </a:prstGeom>
            <a:noFill/>
          </p:spPr>
          <p:txBody>
            <a:bodyPr wrap="square" rtlCol="0">
              <a:spAutoFit/>
            </a:bodyPr>
            <a:lstStyle/>
            <a:p>
              <a:endParaRPr lang="en-US" altLang="zh-CN" dirty="0">
                <a:latin typeface="方正小标宋简体" panose="03000509000000000000" charset="-122"/>
                <a:ea typeface="方正小标宋简体" panose="03000509000000000000" charset="-122"/>
              </a:endParaRPr>
            </a:p>
          </p:txBody>
        </p:sp>
        <p:sp>
          <p:nvSpPr>
            <p:cNvPr id="71" name="文本框 70"/>
            <p:cNvSpPr txBox="1"/>
            <p:nvPr/>
          </p:nvSpPr>
          <p:spPr>
            <a:xfrm>
              <a:off x="4193" y="7437"/>
              <a:ext cx="1050" cy="580"/>
            </a:xfrm>
            <a:prstGeom prst="rect">
              <a:avLst/>
            </a:prstGeom>
            <a:noFill/>
          </p:spPr>
          <p:txBody>
            <a:bodyPr wrap="square" rtlCol="0">
              <a:spAutoFit/>
            </a:bodyPr>
            <a:lstStyle/>
            <a:p>
              <a:endParaRPr lang="en-US" altLang="zh-CN" dirty="0">
                <a:latin typeface="方正小标宋简体" panose="03000509000000000000" charset="-122"/>
                <a:ea typeface="方正小标宋简体" panose="03000509000000000000" charset="-122"/>
              </a:endParaRPr>
            </a:p>
          </p:txBody>
        </p:sp>
      </p:grpSp>
      <p:sp>
        <p:nvSpPr>
          <p:cNvPr id="73" name="文本框 72"/>
          <p:cNvSpPr txBox="1"/>
          <p:nvPr/>
        </p:nvSpPr>
        <p:spPr>
          <a:xfrm>
            <a:off x="5051784" y="2320068"/>
            <a:ext cx="5276850" cy="369332"/>
          </a:xfrm>
          <a:prstGeom prst="rect">
            <a:avLst/>
          </a:prstGeom>
          <a:noFill/>
        </p:spPr>
        <p:txBody>
          <a:bodyPr wrap="square" rtlCol="0">
            <a:spAutoFit/>
          </a:bodyPr>
          <a:lstStyle/>
          <a:p>
            <a:r>
              <a:rPr lang="zh-CN" altLang="en-US" b="1" dirty="0" smtClean="0">
                <a:solidFill>
                  <a:srgbClr val="C00000"/>
                </a:solidFill>
                <a:latin typeface="微软雅黑" panose="020B0503020204020204" charset="-122"/>
                <a:ea typeface="微软雅黑" panose="020B0503020204020204" charset="-122"/>
              </a:rPr>
              <a:t>总结了“十三五”时期我市体育发展取得显著成绩</a:t>
            </a:r>
            <a:endParaRPr lang="zh-CN" altLang="en-US" b="1" dirty="0">
              <a:solidFill>
                <a:srgbClr val="C00000"/>
              </a:solidFill>
              <a:latin typeface="微软雅黑" panose="020B0503020204020204" charset="-122"/>
              <a:ea typeface="微软雅黑" panose="020B0503020204020204" charset="-122"/>
            </a:endParaRPr>
          </a:p>
        </p:txBody>
      </p:sp>
      <p:sp>
        <p:nvSpPr>
          <p:cNvPr id="76" name="文本框 75"/>
          <p:cNvSpPr txBox="1"/>
          <p:nvPr/>
        </p:nvSpPr>
        <p:spPr>
          <a:xfrm>
            <a:off x="4610345" y="3251300"/>
            <a:ext cx="5796915" cy="369332"/>
          </a:xfrm>
          <a:prstGeom prst="rect">
            <a:avLst/>
          </a:prstGeom>
          <a:noFill/>
        </p:spPr>
        <p:txBody>
          <a:bodyPr wrap="square" rtlCol="0">
            <a:spAutoFit/>
          </a:bodyPr>
          <a:lstStyle/>
          <a:p>
            <a:r>
              <a:rPr lang="zh-CN" altLang="en-US" b="1" dirty="0" smtClean="0">
                <a:solidFill>
                  <a:srgbClr val="C00000"/>
                </a:solidFill>
                <a:latin typeface="微软雅黑" panose="020B0503020204020204" charset="-122"/>
                <a:ea typeface="微软雅黑" panose="020B0503020204020204" charset="-122"/>
              </a:rPr>
              <a:t>分析了“十四五”时期我市体育发展的机遇与挑战</a:t>
            </a:r>
            <a:endParaRPr lang="zh-CN" altLang="en-US" b="1" dirty="0">
              <a:solidFill>
                <a:srgbClr val="C00000"/>
              </a:solidFill>
              <a:latin typeface="微软雅黑" panose="020B0503020204020204" charset="-122"/>
              <a:ea typeface="微软雅黑" panose="020B0503020204020204" charset="-122"/>
            </a:endParaRPr>
          </a:p>
        </p:txBody>
      </p:sp>
      <p:sp>
        <p:nvSpPr>
          <p:cNvPr id="77" name="文本框 76"/>
          <p:cNvSpPr txBox="1"/>
          <p:nvPr/>
        </p:nvSpPr>
        <p:spPr>
          <a:xfrm>
            <a:off x="4093976" y="4176714"/>
            <a:ext cx="6193155" cy="369332"/>
          </a:xfrm>
          <a:prstGeom prst="rect">
            <a:avLst/>
          </a:prstGeom>
          <a:noFill/>
        </p:spPr>
        <p:txBody>
          <a:bodyPr wrap="square" rtlCol="0">
            <a:spAutoFit/>
          </a:bodyPr>
          <a:lstStyle/>
          <a:p>
            <a:r>
              <a:rPr lang="zh-CN" altLang="en-US" b="1" dirty="0" smtClean="0">
                <a:solidFill>
                  <a:srgbClr val="C00000"/>
                </a:solidFill>
                <a:latin typeface="微软雅黑" panose="020B0503020204020204" charset="-122"/>
                <a:ea typeface="微软雅黑" panose="020B0503020204020204" charset="-122"/>
              </a:rPr>
              <a:t>提出了二〇三五年体育强市建设远景目标</a:t>
            </a:r>
            <a:endParaRPr lang="zh-CN" altLang="en-US"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476307"/>
          </a:xfrm>
          <a:prstGeom prst="rect">
            <a:avLst/>
          </a:prstGeom>
        </p:spPr>
      </p:pic>
      <p:sp>
        <p:nvSpPr>
          <p:cNvPr id="33" name="矩形 32"/>
          <p:cNvSpPr/>
          <p:nvPr/>
        </p:nvSpPr>
        <p:spPr>
          <a:xfrm>
            <a:off x="-9525" y="-33020"/>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timg (6)副本"/>
          <p:cNvPicPr>
            <a:picLocks noChangeAspect="1"/>
          </p:cNvPicPr>
          <p:nvPr/>
        </p:nvPicPr>
        <p:blipFill>
          <a:blip r:embed="rId2">
            <a:lum bright="70000" contrast="-70000"/>
          </a:blip>
          <a:stretch>
            <a:fillRect/>
          </a:stretch>
        </p:blipFill>
        <p:spPr>
          <a:xfrm>
            <a:off x="8077835" y="2748915"/>
            <a:ext cx="4204335" cy="3716020"/>
          </a:xfrm>
          <a:prstGeom prst="rect">
            <a:avLst/>
          </a:prstGeom>
        </p:spPr>
      </p:pic>
      <p:pic>
        <p:nvPicPr>
          <p:cNvPr id="6" name="图片 5" descr="timg (12)副本"/>
          <p:cNvPicPr>
            <a:picLocks noChangeAspect="1"/>
          </p:cNvPicPr>
          <p:nvPr/>
        </p:nvPicPr>
        <p:blipFill>
          <a:blip r:embed="rId3">
            <a:lum bright="70000" contrast="-70000"/>
          </a:blip>
          <a:stretch>
            <a:fillRect/>
          </a:stretch>
        </p:blipFill>
        <p:spPr>
          <a:xfrm>
            <a:off x="-617855" y="1052830"/>
            <a:ext cx="5069840" cy="5273040"/>
          </a:xfrm>
          <a:prstGeom prst="rect">
            <a:avLst/>
          </a:prstGeom>
        </p:spPr>
      </p:pic>
      <p:pic>
        <p:nvPicPr>
          <p:cNvPr id="29" name="图片 28" descr="246de5d3ff26528e22228fd3489e033c"/>
          <p:cNvPicPr>
            <a:picLocks noChangeAspect="1"/>
          </p:cNvPicPr>
          <p:nvPr/>
        </p:nvPicPr>
        <p:blipFill>
          <a:blip r:embed="rId4" cstate="print"/>
          <a:stretch>
            <a:fillRect/>
          </a:stretch>
        </p:blipFill>
        <p:spPr>
          <a:xfrm>
            <a:off x="0" y="5329555"/>
            <a:ext cx="12201525" cy="1600835"/>
          </a:xfrm>
          <a:prstGeom prst="rect">
            <a:avLst/>
          </a:prstGeom>
        </p:spPr>
      </p:pic>
      <p:sp>
        <p:nvSpPr>
          <p:cNvPr id="38" name="矩形 37"/>
          <p:cNvSpPr/>
          <p:nvPr/>
        </p:nvSpPr>
        <p:spPr>
          <a:xfrm>
            <a:off x="619767" y="303102"/>
            <a:ext cx="3057247" cy="523220"/>
          </a:xfrm>
          <a:prstGeom prst="rect">
            <a:avLst/>
          </a:prstGeom>
        </p:spPr>
        <p:txBody>
          <a:bodyPr wrap="none">
            <a:spAutoFit/>
          </a:bodyPr>
          <a:lstStyle/>
          <a:p>
            <a:pPr algn="l"/>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二、规划主要内容</a:t>
            </a:r>
            <a:endPar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sp>
        <p:nvSpPr>
          <p:cNvPr id="2" name="矩形 1"/>
          <p:cNvSpPr/>
          <p:nvPr/>
        </p:nvSpPr>
        <p:spPr>
          <a:xfrm>
            <a:off x="1302327" y="1026952"/>
            <a:ext cx="6038755" cy="369332"/>
          </a:xfrm>
          <a:prstGeom prst="rect">
            <a:avLst/>
          </a:prstGeom>
        </p:spPr>
        <p:txBody>
          <a:bodyPr wrap="square">
            <a:spAutoFit/>
          </a:bodyPr>
          <a:lstStyle/>
          <a:p>
            <a:r>
              <a:rPr b="1" dirty="0" smtClean="0">
                <a:solidFill>
                  <a:srgbClr val="C00000"/>
                </a:solidFill>
                <a:latin typeface="微软雅黑" panose="020B0503020204020204" charset="-122"/>
                <a:ea typeface="微软雅黑" panose="020B0503020204020204" charset="-122"/>
              </a:rPr>
              <a:t>第</a:t>
            </a:r>
            <a:r>
              <a:rPr lang="zh-CN" altLang="en-US" b="1" dirty="0" smtClean="0">
                <a:solidFill>
                  <a:srgbClr val="C00000"/>
                </a:solidFill>
                <a:latin typeface="微软雅黑" panose="020B0503020204020204" charset="-122"/>
                <a:ea typeface="微软雅黑" panose="020B0503020204020204" charset="-122"/>
              </a:rPr>
              <a:t>二</a:t>
            </a:r>
            <a:r>
              <a:rPr b="1" dirty="0" smtClean="0">
                <a:solidFill>
                  <a:srgbClr val="C00000"/>
                </a:solidFill>
                <a:latin typeface="微软雅黑" panose="020B0503020204020204" charset="-122"/>
                <a:ea typeface="微软雅黑" panose="020B0503020204020204" charset="-122"/>
              </a:rPr>
              <a:t>部分</a:t>
            </a:r>
            <a:r>
              <a:rPr lang="en-US" b="1" dirty="0" smtClean="0">
                <a:solidFill>
                  <a:srgbClr val="C00000"/>
                </a:solidFill>
                <a:latin typeface="微软雅黑" panose="020B0503020204020204" charset="-122"/>
                <a:ea typeface="微软雅黑" panose="020B0503020204020204" charset="-122"/>
              </a:rPr>
              <a:t>  </a:t>
            </a:r>
            <a:r>
              <a:rPr lang="zh-CN" altLang="en-US" b="1" dirty="0" smtClean="0">
                <a:solidFill>
                  <a:srgbClr val="C00000"/>
                </a:solidFill>
                <a:latin typeface="微软雅黑" panose="020B0503020204020204" charset="-122"/>
                <a:ea typeface="微软雅黑" panose="020B0503020204020204" charset="-122"/>
              </a:rPr>
              <a:t>“十四五”时期我市体育发展的总体要求</a:t>
            </a:r>
            <a:endParaRPr b="1" dirty="0" smtClean="0">
              <a:solidFill>
                <a:srgbClr val="C00000"/>
              </a:solidFill>
              <a:latin typeface="微软雅黑" panose="020B0503020204020204" charset="-122"/>
              <a:ea typeface="微软雅黑" panose="020B0503020204020204" charset="-122"/>
            </a:endParaRPr>
          </a:p>
        </p:txBody>
      </p:sp>
      <p:sp>
        <p:nvSpPr>
          <p:cNvPr id="118" name="矩形 117"/>
          <p:cNvSpPr/>
          <p:nvPr/>
        </p:nvSpPr>
        <p:spPr>
          <a:xfrm>
            <a:off x="836768" y="1516307"/>
            <a:ext cx="10765766" cy="3139321"/>
          </a:xfrm>
          <a:prstGeom prst="rect">
            <a:avLst/>
          </a:prstGeom>
        </p:spPr>
        <p:txBody>
          <a:bodyPr wrap="square">
            <a:spAutoFit/>
          </a:bodyPr>
          <a:lstStyle/>
          <a:p>
            <a:r>
              <a:rPr lang="zh-CN" altLang="en-US" b="1" dirty="0" smtClean="0">
                <a:solidFill>
                  <a:srgbClr val="C00000"/>
                </a:solidFill>
                <a:latin typeface="微软雅黑" panose="020B0503020204020204" charset="-122"/>
                <a:ea typeface="微软雅黑" panose="020B0503020204020204" charset="-122"/>
              </a:rPr>
              <a:t>       指导思想</a:t>
            </a:r>
            <a:endParaRPr lang="en-US" altLang="zh-CN" b="1" dirty="0" smtClean="0">
              <a:solidFill>
                <a:srgbClr val="C00000"/>
              </a:solidFill>
              <a:latin typeface="微软雅黑" panose="020B0503020204020204" charset="-122"/>
              <a:ea typeface="微软雅黑" panose="020B0503020204020204" charset="-122"/>
            </a:endParaRPr>
          </a:p>
          <a:p>
            <a:r>
              <a:rPr lang="zh-CN" altLang="en-US" b="1" dirty="0" smtClean="0">
                <a:solidFill>
                  <a:srgbClr val="C00000"/>
                </a:solidFill>
                <a:latin typeface="微软雅黑" panose="020B0503020204020204" charset="-122"/>
                <a:ea typeface="微软雅黑" panose="020B0503020204020204" charset="-122"/>
              </a:rPr>
              <a:t>       </a:t>
            </a:r>
            <a:endParaRPr lang="en-US" altLang="zh-CN" b="1" dirty="0" smtClean="0">
              <a:solidFill>
                <a:srgbClr val="C00000"/>
              </a:solidFill>
              <a:latin typeface="微软雅黑" panose="020B0503020204020204" charset="-122"/>
              <a:ea typeface="微软雅黑" panose="020B0503020204020204" charset="-122"/>
            </a:endParaRPr>
          </a:p>
          <a:p>
            <a:r>
              <a:rPr lang="zh-CN" altLang="en-US" b="1" dirty="0" smtClean="0">
                <a:solidFill>
                  <a:srgbClr val="C00000"/>
                </a:solidFill>
                <a:latin typeface="微软雅黑" panose="020B0503020204020204" charset="-122"/>
                <a:ea typeface="微软雅黑" panose="020B0503020204020204" charset="-122"/>
              </a:rPr>
              <a:t>       坚持以习近平新时代中国特色社会主义思想为指导，深入学习贯彻党的十九大和十九届历次全会精神，以习近平总书记关于体育重要论述和关于东北、辽宁振兴发展的重要讲话和指示精神为根本遵循，按照省委、省政府和市委、市政府关于加快推进体育强省、体育强市建设的决策部署和“振兴新突破 我要当先锋”专项行动的工作要求，坚持党的全面领导、坚持以人民为中心、坚持新发展理念、坚持全面深化改革、坚持系统观念、坚持统筹发展和安全、坚持依法治体，以深入实施全民健身和健康中国国家战略为出发点，围绕推动沈阳新时代全面振兴全方位振兴实现新突破、努力建设国家中心城市的总目标及沈阳现代化都市圈建设任务，把握“扬优势、固根基、补短板、抓重点”的工作要求，充分发挥政府体制与市场机制相结合的作用，全面提升体育发展的质量和效益，不断满足人民对美好生活的需要，加快建设体育强市，努力将体育建设成为沈阳高质量发展、新时代振兴的标志性事业。</a:t>
            </a:r>
            <a:endParaRPr lang="zh-CN" altLang="en-US" b="1" dirty="0" smtClean="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500" fill="hold"/>
                                        <p:tgtEl>
                                          <p:spTgt spid="118"/>
                                        </p:tgtEl>
                                        <p:attrNameLst>
                                          <p:attrName>ppt_x</p:attrName>
                                        </p:attrNameLst>
                                      </p:cBhvr>
                                      <p:tavLst>
                                        <p:tav tm="0">
                                          <p:val>
                                            <p:strVal val="0-#ppt_w/2"/>
                                          </p:val>
                                        </p:tav>
                                        <p:tav tm="100000">
                                          <p:val>
                                            <p:strVal val="#ppt_x"/>
                                          </p:val>
                                        </p:tav>
                                      </p:tavLst>
                                    </p:anim>
                                    <p:anim calcmode="lin" valueType="num">
                                      <p:cBhvr additive="base">
                                        <p:cTn id="16" dur="50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p:bldP spid="1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476307"/>
          </a:xfrm>
          <a:prstGeom prst="rect">
            <a:avLst/>
          </a:prstGeom>
        </p:spPr>
      </p:pic>
      <p:sp>
        <p:nvSpPr>
          <p:cNvPr id="33" name="矩形 32"/>
          <p:cNvSpPr/>
          <p:nvPr/>
        </p:nvSpPr>
        <p:spPr>
          <a:xfrm>
            <a:off x="-9525" y="-33020"/>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timg (6)副本"/>
          <p:cNvPicPr>
            <a:picLocks noChangeAspect="1"/>
          </p:cNvPicPr>
          <p:nvPr/>
        </p:nvPicPr>
        <p:blipFill>
          <a:blip r:embed="rId2">
            <a:lum bright="70000" contrast="-70000"/>
          </a:blip>
          <a:stretch>
            <a:fillRect/>
          </a:stretch>
        </p:blipFill>
        <p:spPr>
          <a:xfrm>
            <a:off x="8077835" y="2748915"/>
            <a:ext cx="4204335" cy="3716020"/>
          </a:xfrm>
          <a:prstGeom prst="rect">
            <a:avLst/>
          </a:prstGeom>
        </p:spPr>
      </p:pic>
      <p:pic>
        <p:nvPicPr>
          <p:cNvPr id="6" name="图片 5" descr="timg (12)副本"/>
          <p:cNvPicPr>
            <a:picLocks noChangeAspect="1"/>
          </p:cNvPicPr>
          <p:nvPr/>
        </p:nvPicPr>
        <p:blipFill>
          <a:blip r:embed="rId3">
            <a:lum bright="70000" contrast="-70000"/>
          </a:blip>
          <a:stretch>
            <a:fillRect/>
          </a:stretch>
        </p:blipFill>
        <p:spPr>
          <a:xfrm>
            <a:off x="-617855" y="1052830"/>
            <a:ext cx="5069840" cy="5273040"/>
          </a:xfrm>
          <a:prstGeom prst="rect">
            <a:avLst/>
          </a:prstGeom>
        </p:spPr>
      </p:pic>
      <p:pic>
        <p:nvPicPr>
          <p:cNvPr id="29" name="图片 28" descr="246de5d3ff26528e22228fd3489e033c"/>
          <p:cNvPicPr>
            <a:picLocks noChangeAspect="1"/>
          </p:cNvPicPr>
          <p:nvPr/>
        </p:nvPicPr>
        <p:blipFill>
          <a:blip r:embed="rId4" cstate="print"/>
          <a:stretch>
            <a:fillRect/>
          </a:stretch>
        </p:blipFill>
        <p:spPr>
          <a:xfrm>
            <a:off x="0" y="5329555"/>
            <a:ext cx="12201525" cy="1600835"/>
          </a:xfrm>
          <a:prstGeom prst="rect">
            <a:avLst/>
          </a:prstGeom>
        </p:spPr>
      </p:pic>
      <p:sp>
        <p:nvSpPr>
          <p:cNvPr id="38" name="矩形 37"/>
          <p:cNvSpPr/>
          <p:nvPr/>
        </p:nvSpPr>
        <p:spPr>
          <a:xfrm>
            <a:off x="619767" y="303102"/>
            <a:ext cx="3057247" cy="523220"/>
          </a:xfrm>
          <a:prstGeom prst="rect">
            <a:avLst/>
          </a:prstGeom>
        </p:spPr>
        <p:txBody>
          <a:bodyPr wrap="none">
            <a:spAutoFit/>
          </a:bodyPr>
          <a:lstStyle/>
          <a:p>
            <a:pPr algn="l"/>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二、规划主要内容</a:t>
            </a:r>
            <a:endPar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sp>
        <p:nvSpPr>
          <p:cNvPr id="35" name="Freeform: Shape 8"/>
          <p:cNvSpPr/>
          <p:nvPr/>
        </p:nvSpPr>
        <p:spPr>
          <a:xfrm>
            <a:off x="4802505" y="2820801"/>
            <a:ext cx="5967730" cy="705090"/>
          </a:xfrm>
          <a:custGeom>
            <a:avLst/>
            <a:gdLst>
              <a:gd name="connsiteX0" fmla="*/ 0 w 2604980"/>
              <a:gd name="connsiteY0" fmla="*/ 0 h 529458"/>
              <a:gd name="connsiteX1" fmla="*/ 2516735 w 2604980"/>
              <a:gd name="connsiteY1" fmla="*/ 0 h 529458"/>
              <a:gd name="connsiteX2" fmla="*/ 2604980 w 2604980"/>
              <a:gd name="connsiteY2" fmla="*/ 88245 h 529458"/>
              <a:gd name="connsiteX3" fmla="*/ 2604980 w 2604980"/>
              <a:gd name="connsiteY3" fmla="*/ 441213 h 529458"/>
              <a:gd name="connsiteX4" fmla="*/ 2516735 w 2604980"/>
              <a:gd name="connsiteY4" fmla="*/ 529458 h 529458"/>
              <a:gd name="connsiteX5" fmla="*/ 0 w 2604980"/>
              <a:gd name="connsiteY5" fmla="*/ 529458 h 52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980" h="529458">
                <a:moveTo>
                  <a:pt x="0" y="0"/>
                </a:moveTo>
                <a:lnTo>
                  <a:pt x="2516735" y="0"/>
                </a:lnTo>
                <a:cubicBezTo>
                  <a:pt x="2565471" y="0"/>
                  <a:pt x="2604980" y="39509"/>
                  <a:pt x="2604980" y="88245"/>
                </a:cubicBezTo>
                <a:lnTo>
                  <a:pt x="2604980" y="441213"/>
                </a:lnTo>
                <a:cubicBezTo>
                  <a:pt x="2604980" y="489949"/>
                  <a:pt x="2565471" y="529458"/>
                  <a:pt x="2516735" y="529458"/>
                </a:cubicBezTo>
                <a:lnTo>
                  <a:pt x="0" y="52945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000" dirty="0" smtClean="0"/>
              <a:t>全民健身水平有效提升</a:t>
            </a:r>
            <a:endParaRPr lang="zh-CN" altLang="en-US" sz="2000" dirty="0">
              <a:cs typeface="+mn-ea"/>
              <a:sym typeface="+mn-lt"/>
            </a:endParaRPr>
          </a:p>
        </p:txBody>
      </p:sp>
      <p:sp>
        <p:nvSpPr>
          <p:cNvPr id="49" name="Freeform: Shape 9"/>
          <p:cNvSpPr/>
          <p:nvPr/>
        </p:nvSpPr>
        <p:spPr>
          <a:xfrm rot="16200000">
            <a:off x="4469765" y="3849740"/>
            <a:ext cx="244475" cy="421005"/>
          </a:xfrm>
          <a:custGeom>
            <a:avLst/>
            <a:gdLst>
              <a:gd name="connsiteX0" fmla="*/ 194649 w 194649"/>
              <a:gd name="connsiteY0" fmla="*/ 335602 h 335602"/>
              <a:gd name="connsiteX1" fmla="*/ 0 w 194649"/>
              <a:gd name="connsiteY1" fmla="*/ 335602 h 335602"/>
              <a:gd name="connsiteX2" fmla="*/ 0 w 194649"/>
              <a:gd name="connsiteY2" fmla="*/ 0 h 335602"/>
            </a:gdLst>
            <a:ahLst/>
            <a:cxnLst>
              <a:cxn ang="0">
                <a:pos x="connsiteX0" y="connsiteY0"/>
              </a:cxn>
              <a:cxn ang="0">
                <a:pos x="connsiteX1" y="connsiteY1"/>
              </a:cxn>
              <a:cxn ang="0">
                <a:pos x="connsiteX2" y="connsiteY2"/>
              </a:cxn>
            </a:cxnLst>
            <a:rect l="l" t="t" r="r" b="b"/>
            <a:pathLst>
              <a:path w="194649" h="335602">
                <a:moveTo>
                  <a:pt x="194649" y="335602"/>
                </a:moveTo>
                <a:lnTo>
                  <a:pt x="0" y="33560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60" name="Freeform: Shape 6"/>
          <p:cNvSpPr/>
          <p:nvPr/>
        </p:nvSpPr>
        <p:spPr>
          <a:xfrm rot="16200000">
            <a:off x="4486910" y="4081515"/>
            <a:ext cx="244475" cy="421005"/>
          </a:xfrm>
          <a:custGeom>
            <a:avLst/>
            <a:gdLst>
              <a:gd name="connsiteX0" fmla="*/ 194651 w 194651"/>
              <a:gd name="connsiteY0" fmla="*/ 1 h 335603"/>
              <a:gd name="connsiteX1" fmla="*/ 194651 w 194651"/>
              <a:gd name="connsiteY1" fmla="*/ 335603 h 335603"/>
              <a:gd name="connsiteX2" fmla="*/ 0 w 194651"/>
              <a:gd name="connsiteY2" fmla="*/ 335603 h 335603"/>
              <a:gd name="connsiteX3" fmla="*/ 194650 w 194651"/>
              <a:gd name="connsiteY3" fmla="*/ 0 h 335603"/>
            </a:gdLst>
            <a:ahLst/>
            <a:cxnLst>
              <a:cxn ang="0">
                <a:pos x="connsiteX0" y="connsiteY0"/>
              </a:cxn>
              <a:cxn ang="0">
                <a:pos x="connsiteX1" y="connsiteY1"/>
              </a:cxn>
              <a:cxn ang="0">
                <a:pos x="connsiteX2" y="connsiteY2"/>
              </a:cxn>
              <a:cxn ang="0">
                <a:pos x="connsiteX3" y="connsiteY3"/>
              </a:cxn>
            </a:cxnLst>
            <a:rect l="l" t="t" r="r" b="b"/>
            <a:pathLst>
              <a:path w="194651" h="335603">
                <a:moveTo>
                  <a:pt x="194651" y="1"/>
                </a:moveTo>
                <a:lnTo>
                  <a:pt x="194651" y="335603"/>
                </a:lnTo>
                <a:lnTo>
                  <a:pt x="0" y="335603"/>
                </a:lnTo>
                <a:lnTo>
                  <a:pt x="19465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64" name="Freeform: Shape 7"/>
          <p:cNvSpPr/>
          <p:nvPr/>
        </p:nvSpPr>
        <p:spPr>
          <a:xfrm>
            <a:off x="4819650" y="3525255"/>
            <a:ext cx="5967730" cy="664210"/>
          </a:xfrm>
          <a:custGeom>
            <a:avLst/>
            <a:gdLst>
              <a:gd name="connsiteX0" fmla="*/ 0 w 2604980"/>
              <a:gd name="connsiteY0" fmla="*/ 0 h 529458"/>
              <a:gd name="connsiteX1" fmla="*/ 2516735 w 2604980"/>
              <a:gd name="connsiteY1" fmla="*/ 0 h 529458"/>
              <a:gd name="connsiteX2" fmla="*/ 2604980 w 2604980"/>
              <a:gd name="connsiteY2" fmla="*/ 88245 h 529458"/>
              <a:gd name="connsiteX3" fmla="*/ 2604980 w 2604980"/>
              <a:gd name="connsiteY3" fmla="*/ 441213 h 529458"/>
              <a:gd name="connsiteX4" fmla="*/ 2516735 w 2604980"/>
              <a:gd name="connsiteY4" fmla="*/ 529458 h 529458"/>
              <a:gd name="connsiteX5" fmla="*/ 0 w 2604980"/>
              <a:gd name="connsiteY5" fmla="*/ 529458 h 52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980" h="529458">
                <a:moveTo>
                  <a:pt x="0" y="0"/>
                </a:moveTo>
                <a:lnTo>
                  <a:pt x="2516735" y="0"/>
                </a:lnTo>
                <a:cubicBezTo>
                  <a:pt x="2565471" y="0"/>
                  <a:pt x="2604980" y="39509"/>
                  <a:pt x="2604980" y="88245"/>
                </a:cubicBezTo>
                <a:lnTo>
                  <a:pt x="2604980" y="441213"/>
                </a:lnTo>
                <a:cubicBezTo>
                  <a:pt x="2604980" y="489949"/>
                  <a:pt x="2565471" y="529458"/>
                  <a:pt x="2516735" y="529458"/>
                </a:cubicBezTo>
                <a:lnTo>
                  <a:pt x="0" y="5294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000" dirty="0" smtClean="0"/>
              <a:t>竞技体育实力持续增强</a:t>
            </a:r>
            <a:endParaRPr lang="zh-CN" altLang="zh-CN" sz="2000" dirty="0" smtClean="0"/>
          </a:p>
        </p:txBody>
      </p:sp>
      <p:grpSp>
        <p:nvGrpSpPr>
          <p:cNvPr id="8" name="Group 21"/>
          <p:cNvGrpSpPr/>
          <p:nvPr/>
        </p:nvGrpSpPr>
        <p:grpSpPr>
          <a:xfrm>
            <a:off x="1235710" y="2676003"/>
            <a:ext cx="3103245" cy="3103245"/>
            <a:chOff x="484285" y="1616468"/>
            <a:chExt cx="2472584" cy="2472584"/>
          </a:xfrm>
        </p:grpSpPr>
        <p:sp>
          <p:nvSpPr>
            <p:cNvPr id="74" name="Freeform: Shape 22"/>
            <p:cNvSpPr/>
            <p:nvPr/>
          </p:nvSpPr>
          <p:spPr bwMode="auto">
            <a:xfrm rot="4026370">
              <a:off x="484285" y="1616468"/>
              <a:ext cx="2472584" cy="2472584"/>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accent1">
                <a:lumMod val="40000"/>
                <a:lumOff val="60000"/>
                <a:alpha val="79999"/>
              </a:schemeClr>
            </a:solidFill>
            <a:ln>
              <a:noFill/>
            </a:ln>
            <a:extLst>
              <a:ext uri="{91240B29-F687-4F45-9708-019B960494DF}">
                <a14:hiddenLine xmlns:a14="http://schemas.microsoft.com/office/drawing/2010/main" w="19050">
                  <a:solidFill>
                    <a:srgbClr val="000000"/>
                  </a:solidFill>
                  <a:prstDash val="sysDot"/>
                  <a:round/>
                </a14:hiddenLine>
              </a:ext>
            </a:extLst>
          </p:spPr>
          <p:txBody>
            <a:bodyPr anchor="ctr"/>
            <a:lstStyle/>
            <a:p>
              <a:pPr algn="ctr"/>
              <a:endParaRPr sz="2400" dirty="0">
                <a:cs typeface="+mn-ea"/>
                <a:sym typeface="+mn-lt"/>
              </a:endParaRPr>
            </a:p>
          </p:txBody>
        </p:sp>
        <p:sp>
          <p:nvSpPr>
            <p:cNvPr id="75" name="Oval 23"/>
            <p:cNvSpPr/>
            <p:nvPr/>
          </p:nvSpPr>
          <p:spPr bwMode="auto">
            <a:xfrm rot="4026370">
              <a:off x="749260" y="1881297"/>
              <a:ext cx="1943725" cy="1942581"/>
            </a:xfrm>
            <a:prstGeom prst="ellipse">
              <a:avLst/>
            </a:prstGeom>
            <a:solidFill>
              <a:srgbClr val="C00000"/>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sz="2400" dirty="0">
                <a:cs typeface="+mn-ea"/>
                <a:sym typeface="+mn-lt"/>
              </a:endParaRPr>
            </a:p>
          </p:txBody>
        </p:sp>
      </p:grpSp>
      <p:sp>
        <p:nvSpPr>
          <p:cNvPr id="3" name="文本框 2"/>
          <p:cNvSpPr txBox="1"/>
          <p:nvPr/>
        </p:nvSpPr>
        <p:spPr>
          <a:xfrm>
            <a:off x="2127835" y="3515523"/>
            <a:ext cx="1657350" cy="1323439"/>
          </a:xfrm>
          <a:prstGeom prst="rect">
            <a:avLst/>
          </a:prstGeom>
          <a:noFill/>
        </p:spPr>
        <p:txBody>
          <a:bodyPr wrap="square" rtlCol="0">
            <a:spAutoFit/>
          </a:bodyPr>
          <a:lstStyle/>
          <a:p>
            <a:r>
              <a:rPr lang="zh-CN" altLang="en-US" sz="4000" dirty="0" smtClean="0">
                <a:solidFill>
                  <a:schemeClr val="bg1"/>
                </a:solidFill>
                <a:latin typeface="方正小标宋简体" panose="03000509000000000000" charset="-122"/>
                <a:ea typeface="方正小标宋简体" panose="03000509000000000000" charset="-122"/>
              </a:rPr>
              <a:t>发 展目 标</a:t>
            </a:r>
            <a:endParaRPr lang="zh-CN" altLang="zh-CN" sz="4000" dirty="0">
              <a:solidFill>
                <a:schemeClr val="bg1"/>
              </a:solidFill>
              <a:latin typeface="方正小标宋简体" panose="03000509000000000000" charset="-122"/>
              <a:ea typeface="方正小标宋简体" panose="03000509000000000000" charset="-122"/>
            </a:endParaRPr>
          </a:p>
        </p:txBody>
      </p:sp>
      <p:sp>
        <p:nvSpPr>
          <p:cNvPr id="4" name="Freeform: Shape 7"/>
          <p:cNvSpPr/>
          <p:nvPr/>
        </p:nvSpPr>
        <p:spPr>
          <a:xfrm>
            <a:off x="4819658" y="4155086"/>
            <a:ext cx="5968015" cy="664472"/>
          </a:xfrm>
          <a:custGeom>
            <a:avLst/>
            <a:gdLst>
              <a:gd name="connsiteX0" fmla="*/ 0 w 2604980"/>
              <a:gd name="connsiteY0" fmla="*/ 0 h 529458"/>
              <a:gd name="connsiteX1" fmla="*/ 2516735 w 2604980"/>
              <a:gd name="connsiteY1" fmla="*/ 0 h 529458"/>
              <a:gd name="connsiteX2" fmla="*/ 2604980 w 2604980"/>
              <a:gd name="connsiteY2" fmla="*/ 88245 h 529458"/>
              <a:gd name="connsiteX3" fmla="*/ 2604980 w 2604980"/>
              <a:gd name="connsiteY3" fmla="*/ 441213 h 529458"/>
              <a:gd name="connsiteX4" fmla="*/ 2516735 w 2604980"/>
              <a:gd name="connsiteY4" fmla="*/ 529458 h 529458"/>
              <a:gd name="connsiteX5" fmla="*/ 0 w 2604980"/>
              <a:gd name="connsiteY5" fmla="*/ 529458 h 52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980" h="529458">
                <a:moveTo>
                  <a:pt x="0" y="0"/>
                </a:moveTo>
                <a:lnTo>
                  <a:pt x="2516735" y="0"/>
                </a:lnTo>
                <a:cubicBezTo>
                  <a:pt x="2565471" y="0"/>
                  <a:pt x="2604980" y="39509"/>
                  <a:pt x="2604980" y="88245"/>
                </a:cubicBezTo>
                <a:lnTo>
                  <a:pt x="2604980" y="441213"/>
                </a:lnTo>
                <a:cubicBezTo>
                  <a:pt x="2604980" y="489949"/>
                  <a:pt x="2565471" y="529458"/>
                  <a:pt x="2516735" y="529458"/>
                </a:cubicBezTo>
                <a:lnTo>
                  <a:pt x="0" y="52945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000" dirty="0" smtClean="0"/>
              <a:t>体育消费潜力充分释放</a:t>
            </a:r>
            <a:endParaRPr lang="zh-CN" altLang="zh-CN" sz="2000" dirty="0" smtClean="0"/>
          </a:p>
        </p:txBody>
      </p:sp>
      <p:sp>
        <p:nvSpPr>
          <p:cNvPr id="7" name="Freeform: Shape 7"/>
          <p:cNvSpPr/>
          <p:nvPr/>
        </p:nvSpPr>
        <p:spPr>
          <a:xfrm>
            <a:off x="4819658" y="4784371"/>
            <a:ext cx="5968015" cy="664472"/>
          </a:xfrm>
          <a:custGeom>
            <a:avLst/>
            <a:gdLst>
              <a:gd name="connsiteX0" fmla="*/ 0 w 2604980"/>
              <a:gd name="connsiteY0" fmla="*/ 0 h 529458"/>
              <a:gd name="connsiteX1" fmla="*/ 2516735 w 2604980"/>
              <a:gd name="connsiteY1" fmla="*/ 0 h 529458"/>
              <a:gd name="connsiteX2" fmla="*/ 2604980 w 2604980"/>
              <a:gd name="connsiteY2" fmla="*/ 88245 h 529458"/>
              <a:gd name="connsiteX3" fmla="*/ 2604980 w 2604980"/>
              <a:gd name="connsiteY3" fmla="*/ 441213 h 529458"/>
              <a:gd name="connsiteX4" fmla="*/ 2516735 w 2604980"/>
              <a:gd name="connsiteY4" fmla="*/ 529458 h 529458"/>
              <a:gd name="connsiteX5" fmla="*/ 0 w 2604980"/>
              <a:gd name="connsiteY5" fmla="*/ 529458 h 52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980" h="529458">
                <a:moveTo>
                  <a:pt x="0" y="0"/>
                </a:moveTo>
                <a:lnTo>
                  <a:pt x="2516735" y="0"/>
                </a:lnTo>
                <a:cubicBezTo>
                  <a:pt x="2565471" y="0"/>
                  <a:pt x="2604980" y="39509"/>
                  <a:pt x="2604980" y="88245"/>
                </a:cubicBezTo>
                <a:lnTo>
                  <a:pt x="2604980" y="441213"/>
                </a:lnTo>
                <a:cubicBezTo>
                  <a:pt x="2604980" y="489949"/>
                  <a:pt x="2565471" y="529458"/>
                  <a:pt x="2516735" y="529458"/>
                </a:cubicBezTo>
                <a:lnTo>
                  <a:pt x="0" y="529458"/>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000" dirty="0" smtClean="0"/>
              <a:t>体育文化传播更加广泛</a:t>
            </a:r>
            <a:endParaRPr lang="zh-CN" altLang="zh-CN" sz="2000" dirty="0" smtClean="0"/>
          </a:p>
        </p:txBody>
      </p:sp>
      <p:sp>
        <p:nvSpPr>
          <p:cNvPr id="20" name="矩形 19"/>
          <p:cNvSpPr/>
          <p:nvPr/>
        </p:nvSpPr>
        <p:spPr>
          <a:xfrm>
            <a:off x="1302327" y="1026952"/>
            <a:ext cx="6038755" cy="369332"/>
          </a:xfrm>
          <a:prstGeom prst="rect">
            <a:avLst/>
          </a:prstGeom>
        </p:spPr>
        <p:txBody>
          <a:bodyPr wrap="square">
            <a:spAutoFit/>
          </a:bodyPr>
          <a:lstStyle/>
          <a:p>
            <a:r>
              <a:rPr b="1" dirty="0" smtClean="0">
                <a:solidFill>
                  <a:srgbClr val="C00000"/>
                </a:solidFill>
                <a:latin typeface="微软雅黑" panose="020B0503020204020204" charset="-122"/>
                <a:ea typeface="微软雅黑" panose="020B0503020204020204" charset="-122"/>
              </a:rPr>
              <a:t>第</a:t>
            </a:r>
            <a:r>
              <a:rPr lang="zh-CN" altLang="en-US" b="1" dirty="0" smtClean="0">
                <a:solidFill>
                  <a:srgbClr val="C00000"/>
                </a:solidFill>
                <a:latin typeface="微软雅黑" panose="020B0503020204020204" charset="-122"/>
                <a:ea typeface="微软雅黑" panose="020B0503020204020204" charset="-122"/>
              </a:rPr>
              <a:t>二</a:t>
            </a:r>
            <a:r>
              <a:rPr b="1" dirty="0" smtClean="0">
                <a:solidFill>
                  <a:srgbClr val="C00000"/>
                </a:solidFill>
                <a:latin typeface="微软雅黑" panose="020B0503020204020204" charset="-122"/>
                <a:ea typeface="微软雅黑" panose="020B0503020204020204" charset="-122"/>
              </a:rPr>
              <a:t>部分</a:t>
            </a:r>
            <a:r>
              <a:rPr lang="en-US" b="1" dirty="0" smtClean="0">
                <a:solidFill>
                  <a:srgbClr val="C00000"/>
                </a:solidFill>
                <a:latin typeface="微软雅黑" panose="020B0503020204020204" charset="-122"/>
                <a:ea typeface="微软雅黑" panose="020B0503020204020204" charset="-122"/>
              </a:rPr>
              <a:t>  </a:t>
            </a:r>
            <a:r>
              <a:rPr lang="zh-CN" altLang="en-US" b="1" dirty="0" smtClean="0">
                <a:solidFill>
                  <a:srgbClr val="C00000"/>
                </a:solidFill>
                <a:latin typeface="微软雅黑" panose="020B0503020204020204" charset="-122"/>
                <a:ea typeface="微软雅黑" panose="020B0503020204020204" charset="-122"/>
              </a:rPr>
              <a:t>“十四五”时期我市体育发展的总体要求</a:t>
            </a:r>
            <a:endParaRPr b="1" dirty="0" smtClean="0">
              <a:solidFill>
                <a:srgbClr val="C00000"/>
              </a:solidFill>
              <a:latin typeface="微软雅黑" panose="020B0503020204020204" charset="-122"/>
              <a:ea typeface="微软雅黑" panose="020B0503020204020204" charset="-122"/>
            </a:endParaRPr>
          </a:p>
        </p:txBody>
      </p:sp>
      <p:sp>
        <p:nvSpPr>
          <p:cNvPr id="21" name="矩形 20"/>
          <p:cNvSpPr/>
          <p:nvPr/>
        </p:nvSpPr>
        <p:spPr>
          <a:xfrm>
            <a:off x="1267824" y="1438418"/>
            <a:ext cx="10119048" cy="1200329"/>
          </a:xfrm>
          <a:prstGeom prst="rect">
            <a:avLst/>
          </a:prstGeom>
        </p:spPr>
        <p:txBody>
          <a:bodyPr wrap="square" anchor="ctr">
            <a:spAutoFit/>
          </a:bodyPr>
          <a:lstStyle/>
          <a:p>
            <a:r>
              <a:rPr lang="zh-CN" altLang="en-US" dirty="0" smtClean="0"/>
              <a:t>         </a:t>
            </a:r>
            <a:r>
              <a:rPr lang="zh-CN" altLang="en-US" b="1" dirty="0" smtClean="0">
                <a:solidFill>
                  <a:srgbClr val="C00000"/>
                </a:solidFill>
                <a:latin typeface="微软雅黑" panose="020B0503020204020204" charset="-122"/>
                <a:ea typeface="微软雅黑" panose="020B0503020204020204" charset="-122"/>
              </a:rPr>
              <a:t>主要目标        </a:t>
            </a:r>
            <a:endParaRPr lang="en-US" altLang="zh-CN" b="1" dirty="0" smtClean="0">
              <a:solidFill>
                <a:srgbClr val="C00000"/>
              </a:solidFill>
              <a:latin typeface="微软雅黑" panose="020B0503020204020204" charset="-122"/>
              <a:ea typeface="微软雅黑" panose="020B0503020204020204" charset="-122"/>
            </a:endParaRPr>
          </a:p>
          <a:p>
            <a:r>
              <a:rPr lang="zh-CN" altLang="en-US" b="1" dirty="0" smtClean="0">
                <a:solidFill>
                  <a:srgbClr val="C00000"/>
                </a:solidFill>
                <a:latin typeface="微软雅黑" panose="020B0503020204020204" charset="-122"/>
                <a:ea typeface="微软雅黑" panose="020B0503020204020204" charset="-122"/>
              </a:rPr>
              <a:t>       体育高质量发展取得新突破，体育各领域工作实现新进展，基本构建起与打造国家中心城市、建设沈阳现代化都市圈任务要求相匹配的体育强市发展新格局，体育治理体系和治理能力现代化深入推进。</a:t>
            </a:r>
            <a:endParaRPr lang="zh-CN" altLang="en-US"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476307"/>
          </a:xfrm>
          <a:prstGeom prst="rect">
            <a:avLst/>
          </a:prstGeom>
        </p:spPr>
      </p:pic>
      <p:sp>
        <p:nvSpPr>
          <p:cNvPr id="33" name="矩形 32"/>
          <p:cNvSpPr/>
          <p:nvPr/>
        </p:nvSpPr>
        <p:spPr>
          <a:xfrm>
            <a:off x="-9525" y="-33020"/>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timg (6)副本"/>
          <p:cNvPicPr>
            <a:picLocks noChangeAspect="1"/>
          </p:cNvPicPr>
          <p:nvPr/>
        </p:nvPicPr>
        <p:blipFill>
          <a:blip r:embed="rId2">
            <a:lum bright="70000" contrast="-70000"/>
          </a:blip>
          <a:stretch>
            <a:fillRect/>
          </a:stretch>
        </p:blipFill>
        <p:spPr>
          <a:xfrm>
            <a:off x="8077835" y="2748915"/>
            <a:ext cx="4204335" cy="3716020"/>
          </a:xfrm>
          <a:prstGeom prst="rect">
            <a:avLst/>
          </a:prstGeom>
        </p:spPr>
      </p:pic>
      <p:pic>
        <p:nvPicPr>
          <p:cNvPr id="6" name="图片 5" descr="timg (12)副本"/>
          <p:cNvPicPr>
            <a:picLocks noChangeAspect="1"/>
          </p:cNvPicPr>
          <p:nvPr/>
        </p:nvPicPr>
        <p:blipFill>
          <a:blip r:embed="rId3">
            <a:lum bright="70000" contrast="-70000"/>
          </a:blip>
          <a:stretch>
            <a:fillRect/>
          </a:stretch>
        </p:blipFill>
        <p:spPr>
          <a:xfrm>
            <a:off x="-617855" y="1052830"/>
            <a:ext cx="5069840" cy="5273040"/>
          </a:xfrm>
          <a:prstGeom prst="rect">
            <a:avLst/>
          </a:prstGeom>
        </p:spPr>
      </p:pic>
      <p:pic>
        <p:nvPicPr>
          <p:cNvPr id="29" name="图片 28" descr="246de5d3ff26528e22228fd3489e033c"/>
          <p:cNvPicPr>
            <a:picLocks noChangeAspect="1"/>
          </p:cNvPicPr>
          <p:nvPr/>
        </p:nvPicPr>
        <p:blipFill>
          <a:blip r:embed="rId4" cstate="print"/>
          <a:stretch>
            <a:fillRect/>
          </a:stretch>
        </p:blipFill>
        <p:spPr>
          <a:xfrm>
            <a:off x="0" y="5329555"/>
            <a:ext cx="12201525" cy="1600835"/>
          </a:xfrm>
          <a:prstGeom prst="rect">
            <a:avLst/>
          </a:prstGeom>
        </p:spPr>
      </p:pic>
      <p:sp>
        <p:nvSpPr>
          <p:cNvPr id="38" name="矩形 37"/>
          <p:cNvSpPr/>
          <p:nvPr/>
        </p:nvSpPr>
        <p:spPr>
          <a:xfrm>
            <a:off x="619767" y="303102"/>
            <a:ext cx="3057247" cy="523220"/>
          </a:xfrm>
          <a:prstGeom prst="rect">
            <a:avLst/>
          </a:prstGeom>
        </p:spPr>
        <p:txBody>
          <a:bodyPr wrap="none">
            <a:spAutoFit/>
          </a:bodyPr>
          <a:lstStyle/>
          <a:p>
            <a:pPr algn="l"/>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二、规划主要内容</a:t>
            </a:r>
            <a:endPar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sp>
        <p:nvSpPr>
          <p:cNvPr id="2" name="矩形 1"/>
          <p:cNvSpPr/>
          <p:nvPr/>
        </p:nvSpPr>
        <p:spPr>
          <a:xfrm>
            <a:off x="1302327" y="1026952"/>
            <a:ext cx="6038755" cy="369332"/>
          </a:xfrm>
          <a:prstGeom prst="rect">
            <a:avLst/>
          </a:prstGeom>
        </p:spPr>
        <p:txBody>
          <a:bodyPr wrap="square">
            <a:spAutoFit/>
          </a:bodyPr>
          <a:lstStyle/>
          <a:p>
            <a:r>
              <a:rPr b="1" dirty="0" smtClean="0">
                <a:solidFill>
                  <a:srgbClr val="C00000"/>
                </a:solidFill>
                <a:latin typeface="微软雅黑" panose="020B0503020204020204" charset="-122"/>
                <a:ea typeface="微软雅黑" panose="020B0503020204020204" charset="-122"/>
              </a:rPr>
              <a:t>第</a:t>
            </a:r>
            <a:r>
              <a:rPr lang="zh-CN" altLang="en-US" b="1" dirty="0" smtClean="0">
                <a:solidFill>
                  <a:srgbClr val="C00000"/>
                </a:solidFill>
                <a:latin typeface="微软雅黑" panose="020B0503020204020204" charset="-122"/>
                <a:ea typeface="微软雅黑" panose="020B0503020204020204" charset="-122"/>
              </a:rPr>
              <a:t>三</a:t>
            </a:r>
            <a:r>
              <a:rPr b="1" dirty="0" smtClean="0">
                <a:solidFill>
                  <a:srgbClr val="C00000"/>
                </a:solidFill>
                <a:latin typeface="微软雅黑" panose="020B0503020204020204" charset="-122"/>
                <a:ea typeface="微软雅黑" panose="020B0503020204020204" charset="-122"/>
              </a:rPr>
              <a:t>部分</a:t>
            </a:r>
            <a:r>
              <a:rPr lang="en-US" b="1" dirty="0" smtClean="0">
                <a:solidFill>
                  <a:srgbClr val="C00000"/>
                </a:solidFill>
                <a:latin typeface="微软雅黑" panose="020B0503020204020204" charset="-122"/>
                <a:ea typeface="微软雅黑" panose="020B0503020204020204" charset="-122"/>
              </a:rPr>
              <a:t>  </a:t>
            </a:r>
            <a:r>
              <a:rPr lang="zh-CN" altLang="en-US" b="1" dirty="0" smtClean="0">
                <a:solidFill>
                  <a:srgbClr val="C00000"/>
                </a:solidFill>
                <a:latin typeface="微软雅黑" panose="020B0503020204020204" charset="-122"/>
                <a:ea typeface="微软雅黑" panose="020B0503020204020204" charset="-122"/>
              </a:rPr>
              <a:t>主要任务</a:t>
            </a:r>
            <a:endParaRPr b="1" dirty="0" smtClean="0">
              <a:solidFill>
                <a:srgbClr val="C00000"/>
              </a:solidFill>
              <a:latin typeface="微软雅黑" panose="020B0503020204020204" charset="-122"/>
              <a:ea typeface="微软雅黑" panose="020B0503020204020204" charset="-122"/>
            </a:endParaRPr>
          </a:p>
        </p:txBody>
      </p:sp>
      <p:sp>
        <p:nvSpPr>
          <p:cNvPr id="118" name="矩形 117"/>
          <p:cNvSpPr/>
          <p:nvPr/>
        </p:nvSpPr>
        <p:spPr>
          <a:xfrm>
            <a:off x="836768" y="1662949"/>
            <a:ext cx="10765766" cy="3693319"/>
          </a:xfrm>
          <a:prstGeom prst="rect">
            <a:avLst/>
          </a:prstGeom>
        </p:spPr>
        <p:txBody>
          <a:bodyPr wrap="square">
            <a:spAutoFit/>
          </a:bodyPr>
          <a:lstStyle/>
          <a:p>
            <a:r>
              <a:rPr lang="zh-CN" altLang="en-US" b="1" dirty="0" smtClean="0">
                <a:solidFill>
                  <a:srgbClr val="C00000"/>
                </a:solidFill>
                <a:latin typeface="微软雅黑" panose="020B0503020204020204" charset="-122"/>
                <a:ea typeface="微软雅黑" panose="020B0503020204020204" charset="-122"/>
              </a:rPr>
              <a:t>       （一）落实全民健身国家战略，推进健康沈阳建设。</a:t>
            </a:r>
            <a:endParaRPr lang="en-US" altLang="zh-CN" b="1" dirty="0" smtClean="0">
              <a:solidFill>
                <a:srgbClr val="C00000"/>
              </a:solidFill>
              <a:latin typeface="微软雅黑" panose="020B0503020204020204" charset="-122"/>
              <a:ea typeface="微软雅黑" panose="020B0503020204020204" charset="-122"/>
            </a:endParaRPr>
          </a:p>
          <a:p>
            <a:r>
              <a:rPr lang="en-US" altLang="zh-CN" b="1" dirty="0" smtClean="0">
                <a:solidFill>
                  <a:srgbClr val="C00000"/>
                </a:solidFill>
                <a:latin typeface="微软雅黑" panose="020B0503020204020204" charset="-122"/>
                <a:ea typeface="微软雅黑" panose="020B0503020204020204" charset="-122"/>
              </a:rPr>
              <a:t>       </a:t>
            </a:r>
            <a:r>
              <a:rPr lang="zh-CN" altLang="en-US" b="1" dirty="0" smtClean="0">
                <a:solidFill>
                  <a:srgbClr val="C00000"/>
                </a:solidFill>
                <a:latin typeface="微软雅黑" panose="020B0503020204020204" charset="-122"/>
                <a:ea typeface="微软雅黑" panose="020B0503020204020204" charset="-122"/>
              </a:rPr>
              <a:t>构建高水平全民健身公共服务体系，推进全民健身场地设施建设，广泛开展全民健身赛事活动，积极推广科学健身理念，推动全民健身信息化发展，组织特定群体健身活动。</a:t>
            </a:r>
            <a:endParaRPr lang="en-US" altLang="zh-CN" b="1" dirty="0" smtClean="0">
              <a:solidFill>
                <a:srgbClr val="C00000"/>
              </a:solidFill>
              <a:latin typeface="微软雅黑" panose="020B0503020204020204" charset="-122"/>
              <a:ea typeface="微软雅黑" panose="020B0503020204020204" charset="-122"/>
            </a:endParaRPr>
          </a:p>
          <a:p>
            <a:endParaRPr lang="en-US" altLang="zh-CN" b="1" dirty="0" smtClean="0">
              <a:solidFill>
                <a:srgbClr val="C00000"/>
              </a:solidFill>
              <a:latin typeface="微软雅黑" panose="020B0503020204020204" charset="-122"/>
              <a:ea typeface="微软雅黑" panose="020B0503020204020204" charset="-122"/>
            </a:endParaRPr>
          </a:p>
          <a:p>
            <a:endParaRPr lang="en-US" altLang="zh-CN" b="1" dirty="0" smtClean="0">
              <a:solidFill>
                <a:srgbClr val="C00000"/>
              </a:solidFill>
              <a:latin typeface="微软雅黑" panose="020B0503020204020204" charset="-122"/>
              <a:ea typeface="微软雅黑" panose="020B0503020204020204" charset="-122"/>
            </a:endParaRPr>
          </a:p>
          <a:p>
            <a:r>
              <a:rPr lang="zh-CN" altLang="en-US" b="1" dirty="0" smtClean="0">
                <a:solidFill>
                  <a:srgbClr val="C00000"/>
                </a:solidFill>
                <a:latin typeface="微软雅黑" panose="020B0503020204020204" charset="-122"/>
                <a:ea typeface="微软雅黑" panose="020B0503020204020204" charset="-122"/>
              </a:rPr>
              <a:t>        （二）实施奥运争光计划，提高竞技体育综合实力。</a:t>
            </a:r>
            <a:endParaRPr lang="en-US" altLang="zh-CN" b="1" dirty="0" smtClean="0">
              <a:solidFill>
                <a:srgbClr val="C00000"/>
              </a:solidFill>
              <a:latin typeface="微软雅黑" panose="020B0503020204020204" charset="-122"/>
              <a:ea typeface="微软雅黑" panose="020B0503020204020204" charset="-122"/>
            </a:endParaRPr>
          </a:p>
          <a:p>
            <a:r>
              <a:rPr lang="en-US" altLang="zh-CN" b="1" dirty="0" smtClean="0">
                <a:solidFill>
                  <a:srgbClr val="C00000"/>
                </a:solidFill>
                <a:latin typeface="微软雅黑" panose="020B0503020204020204" charset="-122"/>
                <a:ea typeface="微软雅黑" panose="020B0503020204020204" charset="-122"/>
              </a:rPr>
              <a:t>       </a:t>
            </a:r>
            <a:r>
              <a:rPr lang="zh-CN" altLang="en-US" b="1" dirty="0" smtClean="0">
                <a:solidFill>
                  <a:srgbClr val="C00000"/>
                </a:solidFill>
                <a:latin typeface="微软雅黑" panose="020B0503020204020204" charset="-122"/>
                <a:ea typeface="微软雅黑" panose="020B0503020204020204" charset="-122"/>
              </a:rPr>
              <a:t>构建竞技体育发展新模式，优化竞技体育项目发展布局，构建特色竞技品牌赛事体系，做好重大赛事备战参赛工作，加强竞技体育人才队伍建设，提升竞技体育作风建设水平。</a:t>
            </a:r>
            <a:endParaRPr lang="en-US" altLang="zh-CN" b="1" dirty="0" smtClean="0">
              <a:solidFill>
                <a:srgbClr val="C00000"/>
              </a:solidFill>
              <a:latin typeface="微软雅黑" panose="020B0503020204020204" charset="-122"/>
              <a:ea typeface="微软雅黑" panose="020B0503020204020204" charset="-122"/>
            </a:endParaRPr>
          </a:p>
          <a:p>
            <a:endParaRPr lang="en-US" altLang="zh-CN" b="1" dirty="0" smtClean="0">
              <a:solidFill>
                <a:srgbClr val="C00000"/>
              </a:solidFill>
              <a:latin typeface="微软雅黑" panose="020B0503020204020204" charset="-122"/>
              <a:ea typeface="微软雅黑" panose="020B0503020204020204" charset="-122"/>
            </a:endParaRPr>
          </a:p>
          <a:p>
            <a:endParaRPr lang="en-US" altLang="zh-CN" b="1" dirty="0" smtClean="0">
              <a:solidFill>
                <a:srgbClr val="C00000"/>
              </a:solidFill>
              <a:latin typeface="微软雅黑" panose="020B0503020204020204" charset="-122"/>
              <a:ea typeface="微软雅黑" panose="020B0503020204020204" charset="-122"/>
            </a:endParaRPr>
          </a:p>
          <a:p>
            <a:r>
              <a:rPr lang="zh-CN" altLang="en-US" b="1" dirty="0" smtClean="0">
                <a:solidFill>
                  <a:srgbClr val="C00000"/>
                </a:solidFill>
                <a:latin typeface="微软雅黑" panose="020B0503020204020204" charset="-122"/>
                <a:ea typeface="微软雅黑" panose="020B0503020204020204" charset="-122"/>
              </a:rPr>
              <a:t>        （三）培育经济发展新动能，推动体育产业高质量发展。</a:t>
            </a:r>
            <a:endParaRPr lang="en-US" altLang="zh-CN" b="1" dirty="0" smtClean="0">
              <a:solidFill>
                <a:srgbClr val="C00000"/>
              </a:solidFill>
              <a:latin typeface="微软雅黑" panose="020B0503020204020204" charset="-122"/>
              <a:ea typeface="微软雅黑" panose="020B0503020204020204" charset="-122"/>
            </a:endParaRPr>
          </a:p>
          <a:p>
            <a:r>
              <a:rPr lang="en-US" altLang="zh-CN" b="1" dirty="0" smtClean="0">
                <a:solidFill>
                  <a:srgbClr val="C00000"/>
                </a:solidFill>
                <a:latin typeface="微软雅黑" panose="020B0503020204020204" charset="-122"/>
                <a:ea typeface="微软雅黑" panose="020B0503020204020204" charset="-122"/>
              </a:rPr>
              <a:t>       </a:t>
            </a:r>
            <a:r>
              <a:rPr lang="zh-CN" altLang="en-US" b="1" dirty="0" smtClean="0">
                <a:solidFill>
                  <a:srgbClr val="C00000"/>
                </a:solidFill>
                <a:latin typeface="微软雅黑" panose="020B0503020204020204" charset="-122"/>
                <a:ea typeface="微软雅黑" panose="020B0503020204020204" charset="-122"/>
              </a:rPr>
              <a:t>培育现代体育产业体系，激发体育市场主体活力，促进体育消费优化升级，推动体育彩票健康持续发展。</a:t>
            </a:r>
            <a:endParaRPr lang="zh-CN" altLang="en-US" b="1" dirty="0" smtClean="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500" fill="hold"/>
                                        <p:tgtEl>
                                          <p:spTgt spid="118"/>
                                        </p:tgtEl>
                                        <p:attrNameLst>
                                          <p:attrName>ppt_x</p:attrName>
                                        </p:attrNameLst>
                                      </p:cBhvr>
                                      <p:tavLst>
                                        <p:tav tm="0">
                                          <p:val>
                                            <p:strVal val="0-#ppt_w/2"/>
                                          </p:val>
                                        </p:tav>
                                        <p:tav tm="100000">
                                          <p:val>
                                            <p:strVal val="#ppt_x"/>
                                          </p:val>
                                        </p:tav>
                                      </p:tavLst>
                                    </p:anim>
                                    <p:anim calcmode="lin" valueType="num">
                                      <p:cBhvr additive="base">
                                        <p:cTn id="16" dur="50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p:bldP spid="1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476307"/>
          </a:xfrm>
          <a:prstGeom prst="rect">
            <a:avLst/>
          </a:prstGeom>
        </p:spPr>
      </p:pic>
      <p:sp>
        <p:nvSpPr>
          <p:cNvPr id="33" name="矩形 32"/>
          <p:cNvSpPr/>
          <p:nvPr/>
        </p:nvSpPr>
        <p:spPr>
          <a:xfrm>
            <a:off x="-9525" y="-33020"/>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timg (6)副本"/>
          <p:cNvPicPr>
            <a:picLocks noChangeAspect="1"/>
          </p:cNvPicPr>
          <p:nvPr/>
        </p:nvPicPr>
        <p:blipFill>
          <a:blip r:embed="rId2">
            <a:lum bright="70000" contrast="-70000"/>
          </a:blip>
          <a:stretch>
            <a:fillRect/>
          </a:stretch>
        </p:blipFill>
        <p:spPr>
          <a:xfrm>
            <a:off x="8077835" y="2748915"/>
            <a:ext cx="4204335" cy="3716020"/>
          </a:xfrm>
          <a:prstGeom prst="rect">
            <a:avLst/>
          </a:prstGeom>
        </p:spPr>
      </p:pic>
      <p:pic>
        <p:nvPicPr>
          <p:cNvPr id="6" name="图片 5" descr="timg (12)副本"/>
          <p:cNvPicPr>
            <a:picLocks noChangeAspect="1"/>
          </p:cNvPicPr>
          <p:nvPr/>
        </p:nvPicPr>
        <p:blipFill>
          <a:blip r:embed="rId3">
            <a:lum bright="70000" contrast="-70000"/>
          </a:blip>
          <a:stretch>
            <a:fillRect/>
          </a:stretch>
        </p:blipFill>
        <p:spPr>
          <a:xfrm>
            <a:off x="-617855" y="1052830"/>
            <a:ext cx="5069840" cy="5273040"/>
          </a:xfrm>
          <a:prstGeom prst="rect">
            <a:avLst/>
          </a:prstGeom>
        </p:spPr>
      </p:pic>
      <p:pic>
        <p:nvPicPr>
          <p:cNvPr id="29" name="图片 28" descr="246de5d3ff26528e22228fd3489e033c"/>
          <p:cNvPicPr>
            <a:picLocks noChangeAspect="1"/>
          </p:cNvPicPr>
          <p:nvPr/>
        </p:nvPicPr>
        <p:blipFill>
          <a:blip r:embed="rId4" cstate="print"/>
          <a:stretch>
            <a:fillRect/>
          </a:stretch>
        </p:blipFill>
        <p:spPr>
          <a:xfrm>
            <a:off x="0" y="5329555"/>
            <a:ext cx="12201525" cy="1600835"/>
          </a:xfrm>
          <a:prstGeom prst="rect">
            <a:avLst/>
          </a:prstGeom>
        </p:spPr>
      </p:pic>
      <p:sp>
        <p:nvSpPr>
          <p:cNvPr id="38" name="矩形 37"/>
          <p:cNvSpPr/>
          <p:nvPr/>
        </p:nvSpPr>
        <p:spPr>
          <a:xfrm>
            <a:off x="619767" y="303102"/>
            <a:ext cx="3057247" cy="523220"/>
          </a:xfrm>
          <a:prstGeom prst="rect">
            <a:avLst/>
          </a:prstGeom>
        </p:spPr>
        <p:txBody>
          <a:bodyPr wrap="none">
            <a:spAutoFit/>
          </a:bodyPr>
          <a:lstStyle/>
          <a:p>
            <a:pPr algn="l"/>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二、规划主要内容</a:t>
            </a:r>
            <a:endPar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sp>
        <p:nvSpPr>
          <p:cNvPr id="2" name="矩形 1"/>
          <p:cNvSpPr/>
          <p:nvPr/>
        </p:nvSpPr>
        <p:spPr>
          <a:xfrm>
            <a:off x="1302327" y="1026952"/>
            <a:ext cx="6038755" cy="369332"/>
          </a:xfrm>
          <a:prstGeom prst="rect">
            <a:avLst/>
          </a:prstGeom>
        </p:spPr>
        <p:txBody>
          <a:bodyPr wrap="square">
            <a:spAutoFit/>
          </a:bodyPr>
          <a:lstStyle/>
          <a:p>
            <a:r>
              <a:rPr b="1" dirty="0" smtClean="0">
                <a:solidFill>
                  <a:srgbClr val="C00000"/>
                </a:solidFill>
                <a:latin typeface="微软雅黑" panose="020B0503020204020204" charset="-122"/>
                <a:ea typeface="微软雅黑" panose="020B0503020204020204" charset="-122"/>
              </a:rPr>
              <a:t>第</a:t>
            </a:r>
            <a:r>
              <a:rPr lang="zh-CN" altLang="en-US" b="1" dirty="0" smtClean="0">
                <a:solidFill>
                  <a:srgbClr val="C00000"/>
                </a:solidFill>
                <a:latin typeface="微软雅黑" panose="020B0503020204020204" charset="-122"/>
                <a:ea typeface="微软雅黑" panose="020B0503020204020204" charset="-122"/>
              </a:rPr>
              <a:t>三</a:t>
            </a:r>
            <a:r>
              <a:rPr b="1" dirty="0" smtClean="0">
                <a:solidFill>
                  <a:srgbClr val="C00000"/>
                </a:solidFill>
                <a:latin typeface="微软雅黑" panose="020B0503020204020204" charset="-122"/>
                <a:ea typeface="微软雅黑" panose="020B0503020204020204" charset="-122"/>
              </a:rPr>
              <a:t>部分</a:t>
            </a:r>
            <a:r>
              <a:rPr lang="en-US" b="1" dirty="0" smtClean="0">
                <a:solidFill>
                  <a:srgbClr val="C00000"/>
                </a:solidFill>
                <a:latin typeface="微软雅黑" panose="020B0503020204020204" charset="-122"/>
                <a:ea typeface="微软雅黑" panose="020B0503020204020204" charset="-122"/>
              </a:rPr>
              <a:t>  </a:t>
            </a:r>
            <a:r>
              <a:rPr lang="zh-CN" altLang="en-US" b="1" dirty="0" smtClean="0">
                <a:solidFill>
                  <a:srgbClr val="C00000"/>
                </a:solidFill>
                <a:latin typeface="微软雅黑" panose="020B0503020204020204" charset="-122"/>
                <a:ea typeface="微软雅黑" panose="020B0503020204020204" charset="-122"/>
              </a:rPr>
              <a:t>主要任务</a:t>
            </a:r>
            <a:endParaRPr b="1" dirty="0" smtClean="0">
              <a:solidFill>
                <a:srgbClr val="C00000"/>
              </a:solidFill>
              <a:latin typeface="微软雅黑" panose="020B0503020204020204" charset="-122"/>
              <a:ea typeface="微软雅黑" panose="020B0503020204020204" charset="-122"/>
            </a:endParaRPr>
          </a:p>
        </p:txBody>
      </p:sp>
      <p:sp>
        <p:nvSpPr>
          <p:cNvPr id="118" name="矩形 117"/>
          <p:cNvSpPr/>
          <p:nvPr/>
        </p:nvSpPr>
        <p:spPr>
          <a:xfrm>
            <a:off x="836768" y="1662949"/>
            <a:ext cx="10765766" cy="3693319"/>
          </a:xfrm>
          <a:prstGeom prst="rect">
            <a:avLst/>
          </a:prstGeom>
        </p:spPr>
        <p:txBody>
          <a:bodyPr wrap="square">
            <a:spAutoFit/>
          </a:bodyPr>
          <a:lstStyle/>
          <a:p>
            <a:r>
              <a:rPr lang="zh-CN" altLang="en-US" b="1" dirty="0" smtClean="0">
                <a:solidFill>
                  <a:srgbClr val="C00000"/>
                </a:solidFill>
                <a:latin typeface="微软雅黑" panose="020B0503020204020204" charset="-122"/>
                <a:ea typeface="微软雅黑" panose="020B0503020204020204" charset="-122"/>
              </a:rPr>
              <a:t>       （四）助力打造幸福教育品牌，促进青少年体育工作协调发展。</a:t>
            </a:r>
            <a:endParaRPr lang="en-US" altLang="zh-CN" b="1" dirty="0" smtClean="0">
              <a:solidFill>
                <a:srgbClr val="C00000"/>
              </a:solidFill>
              <a:latin typeface="微软雅黑" panose="020B0503020204020204" charset="-122"/>
              <a:ea typeface="微软雅黑" panose="020B0503020204020204" charset="-122"/>
            </a:endParaRPr>
          </a:p>
          <a:p>
            <a:r>
              <a:rPr lang="en-US" altLang="zh-CN" b="1" dirty="0" smtClean="0">
                <a:solidFill>
                  <a:srgbClr val="C00000"/>
                </a:solidFill>
                <a:latin typeface="微软雅黑" panose="020B0503020204020204" charset="-122"/>
                <a:ea typeface="微软雅黑" panose="020B0503020204020204" charset="-122"/>
              </a:rPr>
              <a:t>       </a:t>
            </a:r>
            <a:r>
              <a:rPr lang="zh-CN" altLang="en-US" b="1" dirty="0" smtClean="0">
                <a:solidFill>
                  <a:srgbClr val="C00000"/>
                </a:solidFill>
                <a:latin typeface="微软雅黑" panose="020B0503020204020204" charset="-122"/>
                <a:ea typeface="微软雅黑" panose="020B0503020204020204" charset="-122"/>
              </a:rPr>
              <a:t>促进体教融合发展，加强体育传统特色学校建设，鼓励青少年体育俱乐部发展，打造青少年校外体育活动驿站，推广普及青少年冰雪运动。</a:t>
            </a:r>
            <a:endParaRPr lang="en-US" altLang="zh-CN" b="1" dirty="0" smtClean="0">
              <a:solidFill>
                <a:srgbClr val="C00000"/>
              </a:solidFill>
              <a:latin typeface="微软雅黑" panose="020B0503020204020204" charset="-122"/>
              <a:ea typeface="微软雅黑" panose="020B0503020204020204" charset="-122"/>
            </a:endParaRPr>
          </a:p>
          <a:p>
            <a:endParaRPr lang="zh-CN" altLang="en-US" b="1" dirty="0" smtClean="0">
              <a:solidFill>
                <a:srgbClr val="C00000"/>
              </a:solidFill>
              <a:latin typeface="微软雅黑" panose="020B0503020204020204" charset="-122"/>
              <a:ea typeface="微软雅黑" panose="020B0503020204020204" charset="-122"/>
            </a:endParaRPr>
          </a:p>
          <a:p>
            <a:r>
              <a:rPr lang="zh-CN" altLang="en-US" b="1" dirty="0" smtClean="0">
                <a:solidFill>
                  <a:srgbClr val="C00000"/>
                </a:solidFill>
                <a:latin typeface="微软雅黑" panose="020B0503020204020204" charset="-122"/>
                <a:ea typeface="微软雅黑" panose="020B0503020204020204" charset="-122"/>
              </a:rPr>
              <a:t>       （五）讲好沈阳体育故事，打造特色体育文化。</a:t>
            </a:r>
            <a:endParaRPr lang="en-US" altLang="zh-CN" b="1" dirty="0" smtClean="0">
              <a:solidFill>
                <a:srgbClr val="C00000"/>
              </a:solidFill>
              <a:latin typeface="微软雅黑" panose="020B0503020204020204" charset="-122"/>
              <a:ea typeface="微软雅黑" panose="020B0503020204020204" charset="-122"/>
            </a:endParaRPr>
          </a:p>
          <a:p>
            <a:r>
              <a:rPr lang="en-US" altLang="zh-CN" b="1" dirty="0" smtClean="0">
                <a:solidFill>
                  <a:srgbClr val="C00000"/>
                </a:solidFill>
                <a:latin typeface="微软雅黑" panose="020B0503020204020204" charset="-122"/>
                <a:ea typeface="微软雅黑" panose="020B0503020204020204" charset="-122"/>
              </a:rPr>
              <a:t>       </a:t>
            </a:r>
            <a:r>
              <a:rPr lang="zh-CN" altLang="en-US" b="1" dirty="0" smtClean="0">
                <a:solidFill>
                  <a:srgbClr val="C00000"/>
                </a:solidFill>
                <a:latin typeface="微软雅黑" panose="020B0503020204020204" charset="-122"/>
                <a:ea typeface="微软雅黑" panose="020B0503020204020204" charset="-122"/>
              </a:rPr>
              <a:t>大力弘扬中华体育精神，推动运动项目文化建设，加强体育文化载体建设，有效扩大对外交流合作。</a:t>
            </a:r>
            <a:endParaRPr lang="en-US" altLang="zh-CN" b="1" dirty="0" smtClean="0">
              <a:solidFill>
                <a:srgbClr val="C00000"/>
              </a:solidFill>
              <a:latin typeface="微软雅黑" panose="020B0503020204020204" charset="-122"/>
              <a:ea typeface="微软雅黑" panose="020B0503020204020204" charset="-122"/>
            </a:endParaRPr>
          </a:p>
          <a:p>
            <a:endParaRPr lang="zh-CN" altLang="en-US" b="1" dirty="0" smtClean="0">
              <a:solidFill>
                <a:srgbClr val="C00000"/>
              </a:solidFill>
              <a:latin typeface="微软雅黑" panose="020B0503020204020204" charset="-122"/>
              <a:ea typeface="微软雅黑" panose="020B0503020204020204" charset="-122"/>
            </a:endParaRPr>
          </a:p>
          <a:p>
            <a:r>
              <a:rPr lang="zh-CN" altLang="en-US" b="1" dirty="0" smtClean="0">
                <a:solidFill>
                  <a:srgbClr val="C00000"/>
                </a:solidFill>
                <a:latin typeface="微软雅黑" panose="020B0503020204020204" charset="-122"/>
                <a:ea typeface="微软雅黑" panose="020B0503020204020204" charset="-122"/>
              </a:rPr>
              <a:t>       （六）推进依法治体，提高体育系统法治化水平。</a:t>
            </a:r>
            <a:endParaRPr lang="en-US" altLang="zh-CN" b="1" dirty="0" smtClean="0">
              <a:solidFill>
                <a:srgbClr val="C00000"/>
              </a:solidFill>
              <a:latin typeface="微软雅黑" panose="020B0503020204020204" charset="-122"/>
              <a:ea typeface="微软雅黑" panose="020B0503020204020204" charset="-122"/>
            </a:endParaRPr>
          </a:p>
          <a:p>
            <a:r>
              <a:rPr lang="en-US" altLang="zh-CN" b="1" dirty="0" smtClean="0">
                <a:solidFill>
                  <a:srgbClr val="C00000"/>
                </a:solidFill>
                <a:latin typeface="微软雅黑" panose="020B0503020204020204" charset="-122"/>
                <a:ea typeface="微软雅黑" panose="020B0503020204020204" charset="-122"/>
              </a:rPr>
              <a:t>       </a:t>
            </a:r>
            <a:r>
              <a:rPr lang="zh-CN" altLang="en-US" b="1" dirty="0" smtClean="0">
                <a:solidFill>
                  <a:srgbClr val="C00000"/>
                </a:solidFill>
                <a:latin typeface="微软雅黑" panose="020B0503020204020204" charset="-122"/>
                <a:ea typeface="微软雅黑" panose="020B0503020204020204" charset="-122"/>
              </a:rPr>
              <a:t>完善体育法律法规体系，全面加强依法行政工作，推进体育法治宣传教育。</a:t>
            </a:r>
            <a:endParaRPr lang="en-US" altLang="zh-CN" b="1" dirty="0" smtClean="0">
              <a:solidFill>
                <a:srgbClr val="C00000"/>
              </a:solidFill>
              <a:latin typeface="微软雅黑" panose="020B0503020204020204" charset="-122"/>
              <a:ea typeface="微软雅黑" panose="020B0503020204020204" charset="-122"/>
            </a:endParaRPr>
          </a:p>
          <a:p>
            <a:endParaRPr lang="zh-CN" altLang="en-US" b="1" dirty="0" smtClean="0">
              <a:solidFill>
                <a:srgbClr val="C00000"/>
              </a:solidFill>
              <a:latin typeface="微软雅黑" panose="020B0503020204020204" charset="-122"/>
              <a:ea typeface="微软雅黑" panose="020B0503020204020204" charset="-122"/>
            </a:endParaRPr>
          </a:p>
          <a:p>
            <a:r>
              <a:rPr lang="zh-CN" altLang="en-US" b="1" dirty="0" smtClean="0">
                <a:solidFill>
                  <a:srgbClr val="C00000"/>
                </a:solidFill>
                <a:latin typeface="微软雅黑" panose="020B0503020204020204" charset="-122"/>
                <a:ea typeface="微软雅黑" panose="020B0503020204020204" charset="-122"/>
              </a:rPr>
              <a:t>       （七）科学统筹谋划，确保规划任务落地落实。</a:t>
            </a:r>
            <a:endParaRPr lang="en-US" altLang="zh-CN" b="1" dirty="0" smtClean="0">
              <a:solidFill>
                <a:srgbClr val="C00000"/>
              </a:solidFill>
              <a:latin typeface="微软雅黑" panose="020B0503020204020204" charset="-122"/>
              <a:ea typeface="微软雅黑" panose="020B0503020204020204" charset="-122"/>
            </a:endParaRPr>
          </a:p>
          <a:p>
            <a:r>
              <a:rPr lang="en-US" altLang="zh-CN" b="1" dirty="0" smtClean="0">
                <a:solidFill>
                  <a:srgbClr val="C00000"/>
                </a:solidFill>
                <a:latin typeface="微软雅黑" panose="020B0503020204020204" charset="-122"/>
                <a:ea typeface="微软雅黑" panose="020B0503020204020204" charset="-122"/>
              </a:rPr>
              <a:t>       </a:t>
            </a:r>
            <a:r>
              <a:rPr lang="zh-CN" altLang="en-US" b="1" dirty="0" smtClean="0">
                <a:solidFill>
                  <a:srgbClr val="C00000"/>
                </a:solidFill>
                <a:latin typeface="微软雅黑" panose="020B0503020204020204" charset="-122"/>
                <a:ea typeface="微软雅黑" panose="020B0503020204020204" charset="-122"/>
              </a:rPr>
              <a:t>加强组织领导，完善投入机制，优化政策保障，促进协调发展。</a:t>
            </a:r>
            <a:endParaRPr lang="en-US" altLang="zh-CN" b="1" dirty="0" smtClean="0">
              <a:solidFill>
                <a:srgbClr val="C00000"/>
              </a:solidFill>
              <a:latin typeface="微软雅黑" panose="020B0503020204020204" charset="-122"/>
              <a:ea typeface="微软雅黑" panose="020B0503020204020204" charset="-122"/>
            </a:endParaRPr>
          </a:p>
          <a:p>
            <a:endParaRPr lang="zh-CN" altLang="en-US" b="1" dirty="0" smtClean="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500" fill="hold"/>
                                        <p:tgtEl>
                                          <p:spTgt spid="118"/>
                                        </p:tgtEl>
                                        <p:attrNameLst>
                                          <p:attrName>ppt_x</p:attrName>
                                        </p:attrNameLst>
                                      </p:cBhvr>
                                      <p:tavLst>
                                        <p:tav tm="0">
                                          <p:val>
                                            <p:strVal val="0-#ppt_w/2"/>
                                          </p:val>
                                        </p:tav>
                                        <p:tav tm="100000">
                                          <p:val>
                                            <p:strVal val="#ppt_x"/>
                                          </p:val>
                                        </p:tav>
                                      </p:tavLst>
                                    </p:anim>
                                    <p:anim calcmode="lin" valueType="num">
                                      <p:cBhvr additive="base">
                                        <p:cTn id="16" dur="50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p:bldP spid="118" grpId="0"/>
    </p:bld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1629</Words>
  <Application>WPS 演示</Application>
  <PresentationFormat>自定义</PresentationFormat>
  <Paragraphs>75</Paragraphs>
  <Slides>7</Slides>
  <Notes>7</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vt:i4>
      </vt:variant>
    </vt:vector>
  </HeadingPairs>
  <TitlesOfParts>
    <vt:vector size="17" baseType="lpstr">
      <vt:lpstr>Arial</vt:lpstr>
      <vt:lpstr>宋体</vt:lpstr>
      <vt:lpstr>Wingdings</vt:lpstr>
      <vt:lpstr>微软雅黑</vt:lpstr>
      <vt:lpstr>方正小标宋简体</vt:lpstr>
      <vt:lpstr>Arial Unicode MS</vt:lpstr>
      <vt:lpstr>Calibri Light</vt:lpstr>
      <vt:lpstr>Arial Rounded MT Bold</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154</dc:title>
  <dc:creator>Administrator</dc:creator>
  <cp:lastModifiedBy>user</cp:lastModifiedBy>
  <cp:revision>52</cp:revision>
  <dcterms:created xsi:type="dcterms:W3CDTF">2022-02-10T02:09:38Z</dcterms:created>
  <dcterms:modified xsi:type="dcterms:W3CDTF">2022-02-10T02:09:38Z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2052-11.1.0.10702</vt:lpwstr>
  </property>
  <property fmtid="{D5CDD505-2E9C-101B-9397-08002B2CF9AE}" pid="3" name="KSORubyTemplateID">
    <vt:lpwstr>2</vt:lpwstr>
  </property>
  <property fmtid="{D5CDD505-2E9C-101B-9397-08002B2CF9AE}" pid="4" name="ICV">
    <vt:lpwstr>B606B049FFBD486F9CFCC438991298EE</vt:lpwstr>
  </property>
</Properties>
</file>